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4" r:id="rId2"/>
    <p:sldMasterId id="2147483685" r:id="rId3"/>
  </p:sldMasterIdLst>
  <p:notesMasterIdLst>
    <p:notesMasterId r:id="rId36"/>
  </p:notesMasterIdLst>
  <p:sldIdLst>
    <p:sldId id="801" r:id="rId4"/>
    <p:sldId id="840" r:id="rId5"/>
    <p:sldId id="843" r:id="rId6"/>
    <p:sldId id="841" r:id="rId7"/>
    <p:sldId id="839" r:id="rId8"/>
    <p:sldId id="775" r:id="rId9"/>
    <p:sldId id="860" r:id="rId10"/>
    <p:sldId id="859" r:id="rId11"/>
    <p:sldId id="770" r:id="rId12"/>
    <p:sldId id="772" r:id="rId13"/>
    <p:sldId id="779" r:id="rId14"/>
    <p:sldId id="795" r:id="rId15"/>
    <p:sldId id="857" r:id="rId16"/>
    <p:sldId id="858" r:id="rId17"/>
    <p:sldId id="774" r:id="rId18"/>
    <p:sldId id="769" r:id="rId19"/>
    <p:sldId id="868" r:id="rId20"/>
    <p:sldId id="800" r:id="rId21"/>
    <p:sldId id="814" r:id="rId22"/>
    <p:sldId id="811" r:id="rId23"/>
    <p:sldId id="812" r:id="rId24"/>
    <p:sldId id="813" r:id="rId25"/>
    <p:sldId id="815" r:id="rId26"/>
    <p:sldId id="817" r:id="rId27"/>
    <p:sldId id="849" r:id="rId28"/>
    <p:sldId id="818" r:id="rId29"/>
    <p:sldId id="819" r:id="rId30"/>
    <p:sldId id="861" r:id="rId31"/>
    <p:sldId id="816" r:id="rId32"/>
    <p:sldId id="846" r:id="rId33"/>
    <p:sldId id="869" r:id="rId34"/>
    <p:sldId id="825" r:id="rId35"/>
  </p:sldIdLst>
  <p:sldSz cx="12192000" cy="6858000"/>
  <p:notesSz cx="6858000" cy="9144000"/>
  <p:embeddedFontLst>
    <p:embeddedFont>
      <p:font typeface="Barlow Light" panose="020B0604020202020204" charset="0"/>
      <p:regular r:id="rId37"/>
      <p:bold r:id="rId38"/>
      <p:italic r:id="rId39"/>
      <p:boldItalic r:id="rId40"/>
    </p:embeddedFont>
    <p:embeddedFont>
      <p:font typeface="Raleway SemiBold" panose="020B060402020202020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KT서체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KT서체 Light" panose="020B0600000101010101" pitchFamily="50" charset="-127"/>
      <p:regular r:id="rId52"/>
    </p:embeddedFont>
    <p:embeddedFont>
      <p:font typeface="KT서체 Medium" panose="020B0600000101010101" pitchFamily="50" charset="-127"/>
      <p:regular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Average" panose="020B0604020202020204" charset="0"/>
      <p:regular r:id="rId58"/>
    </p:embeddedFont>
    <p:embeddedFont>
      <p:font typeface="Montserrat" panose="020B0604020202020204" charset="0"/>
      <p:regular r:id="rId59"/>
      <p:bold r:id="rId60"/>
      <p:italic r:id="rId61"/>
      <p:boldItalic r:id="rId62"/>
    </p:embeddedFont>
  </p:embeddedFontLst>
  <p:defaultTextStyle>
    <a:defPPr>
      <a:defRPr lang="ko-KR"/>
    </a:defPPr>
    <a:lvl1pPr marL="0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8000"/>
    <a:srgbClr val="A568D2"/>
    <a:srgbClr val="FF3399"/>
    <a:srgbClr val="FF6600"/>
    <a:srgbClr val="FF9900"/>
    <a:srgbClr val="FFCC00"/>
    <a:srgbClr val="FFFF00"/>
    <a:srgbClr val="99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6" autoAdjust="0"/>
    <p:restoredTop sz="94329" autoAdjust="0"/>
  </p:normalViewPr>
  <p:slideViewPr>
    <p:cSldViewPr snapToGrid="0">
      <p:cViewPr varScale="1">
        <p:scale>
          <a:sx n="60" d="100"/>
          <a:sy n="60" d="100"/>
        </p:scale>
        <p:origin x="-101" y="-3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115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0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사례기반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AI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 교육에 참여하신 것을 환영합니다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그동안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수행하시면서 또는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스터디를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하시면서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기본을 잘 아시는 것으로 생각하고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사례기반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AI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과정에서는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주요모델의 사용법을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써머리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활용사례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실습울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 하겠습니다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성능은 모델이 트레이닝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학습할 때의 손실과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측정한 손실이 비슷하게 감소하는 것이 좋습니다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그래프는 동시에 손실이 감소하고 있고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에폭이후로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밸리데이션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손실이 높아지고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 횟수입니다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대략적인 성능확인과 모델의 성능을 오차행렬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Confusion Matrix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수치로 표현할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오차행렬은 간단한 내용이지만 사실 잘 기억이 되지는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오늘은 간단히 설명 드릴 테니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천천히 살펴 보세요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B, C, 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분류작업을 하는 분류기가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 왼쪽에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B, C, 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위치시키고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 위쪽에는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B, C, 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위치 시킵니다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개수를 기입합니다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1" hangingPunct="1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FFFFFF"/>
                </a:solidFill>
              </a:rPr>
              <a:t>성능지표는 학습이 끝난 후</a:t>
            </a:r>
            <a:r>
              <a:rPr lang="en-US" altLang="ko-KR" sz="1200" dirty="0" smtClean="0">
                <a:solidFill>
                  <a:srgbClr val="FFFFFF"/>
                </a:solidFill>
              </a:rPr>
              <a:t>, </a:t>
            </a:r>
            <a:r>
              <a:rPr lang="ko-KR" altLang="en-US" sz="1200" dirty="0" smtClean="0">
                <a:solidFill>
                  <a:srgbClr val="FFFFFF"/>
                </a:solidFill>
              </a:rPr>
              <a:t>모델을 평가하는 용도로 사용됩니다</a:t>
            </a:r>
            <a:r>
              <a:rPr lang="en-US" altLang="ko-KR" sz="1200" dirty="0" smtClean="0">
                <a:solidFill>
                  <a:srgbClr val="FFFFFF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lang="en-US" altLang="ko-KR" sz="1200" dirty="0" smtClean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중요한 용어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Function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Function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모델의 손실을 측정하는 함수로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학습을 진행하면서 지속적으로 측정이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 모델의 손실측정함수는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MSE,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모델의 손실측정함수는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 Entropy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사용됩니다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용어가 조금씩 나오니까 조금 헷갈리시죠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보통은 학교에서 모두 배운 것이고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복잡하지 않은 내용입니다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그래프와 같이 예측을 하는 경우에는 </a:t>
            </a: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빼고 이를 제곱하고 총 개수로 나눈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MSE(Mean Squared Error)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우리말로는 평균제곱오차를 손실함수로 사용합니다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 점이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실제값이고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파란색 선이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결론적으로 손실함수의 값이 작으면 좋은 모델이겠죠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좋은 모델을 만들려면 손실함수의 값을 적게 하면 되겠죠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분류의 경우에는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손실함수로 사용합니다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레이블과 예측의 아웃풋이 틀릴수록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비례하여 더 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손실값이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부여되도록 디자인 된 함수입니다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말씀 드리면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크로스엔트로피는틀릴수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정보를 가지고 구한 엔트로피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불확실성 정보의 양이라고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이름과 수식이 복잡한데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그래프로 설명을 드리면 간단합니다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자세한 내용은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유튜브를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참조하세요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Regression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원리는 간단합니다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데이터가 있을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데이터를 잘 표현하는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예측하는 선을 찾습니다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선울 찾는 방법은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차이가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작은 선을 찾습니다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할려면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무엇이 있어야 할까요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데이터로부터 학습을 하는 알고리즘으로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데이터가 확보되어 있어야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데이터는 레스토랑에서 나오는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식사비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팁액수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손님성별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요일 등의 데이터입니다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이렇게 잘 정리된 데이터가 확보되어 있어야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디시전트리는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분류와 회귀 작업 이 가능한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다재다능한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학습할 수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강력한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알고리즘인 랜덤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포레스트의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 구성 요소입니다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디시전트리의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장점은 이해하고 해석하기가 쉽습니다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디시전트리로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아이리스 꽃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품중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구분을 해 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꽃잎의 길이와 넓이로 품종을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맞출수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디시전트리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알고리즘이 자동으로 만든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의사결정트리는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오른쪽 그림과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꽃잎의 길이가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2.45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세토사로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꽃잎의 길이가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2.45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크다면 꽃잎의 넓이를 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1.75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작다면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베르시칼라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크다면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버지니카로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분류하는 것으로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살펴본 결정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나무로 특정 결론을 도출하였는데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디시젼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베스트가 아닐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예측기로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예측을 하면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좋은 모델 하나보다 더 좋은 예측을 얻을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일련의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예측기를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앙상블이라고 부르며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결정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트리의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앙상블을 랜덤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포레스트라고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보는거와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똑 같은 샘플을 입력했을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분류기외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분류기가 클래스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분류하고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분류기는 클래스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분류했다면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다수결에 의해서 클래스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예측결과로 사용합니다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서포트벡터머신은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강력하고 선형이나 비선형 분류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 탐색에도 사용할 수 있는 다목적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서포트벡터머신은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특히 복잡한 분류 모델에 잘 들어 맞으며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작거나 중간 크기의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서포트벡터머신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알고리즘은 각 범주의 데이터 군집을 구분하는 위치로부터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범주에 최대한 가까운 선을 각각 그립니다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선을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Vector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거리를 마진이라고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그래프는 동일한 데이터에 대해서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마진의 크기를 가질 수 있는 사례를 보여주는데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마진이 크면 클 수록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일반화가 더 잘될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서포트벡터머신의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목표는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마진이 최대한 넓어지는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Vector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실현하기 위한 방법론이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크게 지도학습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(Supervised Learning)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비지도학습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(Un-Supervised Learning)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대표적입니다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비지도학습의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주요 차이점은 레이블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(Label)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유무입니다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(Label)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컴퓨터가 학습할 때 참고할 수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정답지입니다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지도학습은 레이블이 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비지도학습에는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레이블이 없습니다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만들어 놓은 정답지로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나아가야 할 방향을 지도할지 말지가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지도학습과 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비지도학습으로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나누는 구분입니다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분포가 선형적이지 않으면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분류를 어떻게 할 수 있을까요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해결책으로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저차원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공간의 데이터들을 고차원 공간에 다시 도포하는 기법이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평면에서는 분류가 어렵죠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공간으로 옮기면 손쉽게 분류가 가능한 </a:t>
            </a: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플레인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우리말로는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초평면면을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발견할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분포가 선형적이지 않으면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분류를 어떻게 할 수 있을까요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해결책으로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저차원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공간의 데이터들을 고차원 공간에 다시 도포하는 기법이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평면에서는 분류가 어렵죠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공간으로 옮기면 손쉽게 분류가 가능한 </a:t>
            </a: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플레인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우리말로는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초평면면을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발견할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지도학습에서는 데이터가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축적된 데이터로부터 클래스를 분류하거나 미래의 값을 예측합니다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비지도학습에선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있지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할려면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작업이 필요한 불편이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비지도학습은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레이블링이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없기 때문에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낮은 불편함이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모델이라는 단어를 많이 사용했는데요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ax + 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데이터들의 패턴을 대표할 수 있는 함수입니다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입력은 독립변수이고 출력은 종속변수로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독립변수들에 의해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정해집니다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지도학습에는 분류 모델과 회귀 모델이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Classification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레이블의 값들이 이산적으로 나눠질 수 있는 문제에 사용합니다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밥값이 많이 나오면 남성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적게 나오면 여성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(Regression)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레이블의 값들이 연속적인 문제에 사용합니다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밥값이 많이 나올수록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팁의 크기도 계속 커진다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보여 드린 데이터를 다시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데이터에서 레이블을 팁으로 선택하면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팁의 크기를 예측하는 회귀 모델이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만약에 레이블을 성별로 선택한다면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손님의 성별을 예측하는 분류 모델이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각 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예제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Example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데이터를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트레이닝셋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테스트셋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트레이닝셋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밸리데이션셋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테스트셋으로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분리를 하여 사용합니다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트레이닝셋은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 학습할 때 사용하는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밸리데이션셋은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 검증용 데이터입니다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테스트셋은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성능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평가하기 위해서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모델 정의를 데이터들의 패턴을 대표할 수 있는 함수라고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함수를 그래프로 그려보면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데이터가 있을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모델은 정답과 예측치의 오차가 적정하게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예측치가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정답과 오차가 거의 없는 경우는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오버피팅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되었다고 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반대의 경우는 과소적합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언더피팅이라고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학습 이후에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학습하지 않은 새로운 데이터로 예측과 분류를 해야 하기 때문에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우상단의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그래프 같은 모델이 좋은 모델입니다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62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320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300">
                <a:solidFill>
                  <a:schemeClr val="lt1"/>
                </a:solidFill>
              </a:defRPr>
            </a:lvl1pPr>
            <a:lvl2pPr marL="1219110" lvl="1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2pPr>
            <a:lvl3pPr marL="1828664" lvl="2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3pPr>
            <a:lvl4pPr marL="2438218" lvl="3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4pPr>
            <a:lvl5pPr marL="3047772" lvl="4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5pPr>
            <a:lvl6pPr marL="3657327" lvl="5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6pPr>
            <a:lvl7pPr marL="4266880" lvl="6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7pPr>
            <a:lvl8pPr marL="4876435" lvl="7" indent="-57569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8pPr>
            <a:lvl9pPr marL="5485990" lvl="8" indent="-57569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" sz="11500" b="1" kern="0">
                <a:solidFill>
                  <a:srgbClr val="007BB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500" b="1" kern="0">
              <a:solidFill>
                <a:srgbClr val="007B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7BB9"/>
                </a:solidFill>
              </a:rPr>
              <a:pPr/>
              <a:t>‹#›</a:t>
            </a:fld>
            <a:endParaRPr lang="en">
              <a:solidFill>
                <a:srgbClr val="007B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24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457167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10" lvl="1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664" lvl="2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218" lvl="3" indent="-474097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772" lvl="4" indent="-474097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327" lvl="5" indent="-474097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6880" lvl="6" indent="-474097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435" lvl="7" indent="-474097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5990" lvl="8" indent="-474097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189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457167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10" lvl="1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664" lvl="2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18" lvl="3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772" lvl="4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327" lvl="5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880" lvl="6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435" lvl="7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5990" lvl="8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457167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10" lvl="1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664" lvl="2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18" lvl="3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772" lvl="4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327" lvl="5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880" lvl="6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435" lvl="7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5990" lvl="8" indent="-457167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124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440234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marL="1219110" lvl="1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marL="1828664" lvl="2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marL="2438218" lvl="3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marL="3047772" lvl="4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marL="3657327" lvl="5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marL="4266880" lvl="6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marL="4876435" lvl="7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marL="5485990" lvl="8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440234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marL="1219110" lvl="1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marL="1828664" lvl="2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marL="2438218" lvl="3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marL="3047772" lvl="4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marL="3657327" lvl="5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marL="4266880" lvl="6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marL="4876435" lvl="7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marL="5485990" lvl="8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440234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marL="1219110" lvl="1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marL="1828664" lvl="2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marL="2438218" lvl="3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marL="3047772" lvl="4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marL="3657327" lvl="5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marL="4266880" lvl="6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marL="4876435" lvl="7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marL="5485990" lvl="8" indent="-440234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857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688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55" lvl="0" indent="-304776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3971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7BB9"/>
                </a:solidFill>
              </a:rPr>
              <a:pPr/>
              <a:t>‹#›</a:t>
            </a:fld>
            <a:endParaRPr lang="en">
              <a:solidFill>
                <a:srgbClr val="007B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7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1818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065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300">
                <a:solidFill>
                  <a:schemeClr val="lt1"/>
                </a:solidFill>
              </a:defRPr>
            </a:lvl1pPr>
            <a:lvl2pPr marL="1219140" lvl="1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2pPr>
            <a:lvl3pPr marL="1828709" lvl="2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3pPr>
            <a:lvl4pPr marL="2438278" lvl="3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4pPr>
            <a:lvl5pPr marL="3047848" lvl="4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5pPr>
            <a:lvl6pPr marL="3657418" lvl="5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6pPr>
            <a:lvl7pPr marL="4266987" lvl="6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7pPr>
            <a:lvl8pPr marL="4876557" lvl="7" indent="-57570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8pPr>
            <a:lvl9pPr marL="5486126" lvl="8" indent="-57570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914400" latinLnBrk="0">
              <a:buClr>
                <a:srgbClr val="000000"/>
              </a:buClr>
              <a:buFont typeface="Arial"/>
              <a:buNone/>
            </a:pPr>
            <a:r>
              <a:rPr lang="en" sz="11500" b="1" kern="0">
                <a:solidFill>
                  <a:srgbClr val="007BB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500" b="1" kern="0">
              <a:solidFill>
                <a:srgbClr val="007B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7BB9"/>
                </a:solidFill>
              </a:rPr>
              <a:pPr/>
              <a:t>‹#›</a:t>
            </a:fld>
            <a:endParaRPr lang="en">
              <a:solidFill>
                <a:srgbClr val="007B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44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278" lvl="3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848" lvl="4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418" lvl="5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6987" lvl="6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557" lvl="7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126" lvl="8" indent="-474109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441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57178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40" lvl="1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09" lvl="2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278" lvl="3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848" lvl="4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418" lvl="5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6987" lvl="6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557" lvl="7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126" lvl="8" indent="-457178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655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marL="1219140" lvl="1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marL="1828709" lvl="2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marL="2438278" lvl="3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marL="3047848" lvl="4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marL="3657418" lvl="5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marL="4266987" lvl="6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marL="4876557" lvl="7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marL="5486126" lvl="8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marL="1219140" lvl="1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marL="1828709" lvl="2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marL="2438278" lvl="3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marL="3047848" lvl="4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marL="3657418" lvl="5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marL="4266987" lvl="6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marL="4876557" lvl="7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marL="5486126" lvl="8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marL="1219140" lvl="1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marL="1828709" lvl="2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marL="2438278" lvl="3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marL="3047848" lvl="4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marL="3657418" lvl="5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marL="4266987" lvl="6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marL="4876557" lvl="7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marL="5486126" lvl="8" indent="-440245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349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896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304784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1090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1101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7BB9"/>
                </a:solidFill>
              </a:rPr>
              <a:pPr/>
              <a:t>‹#›</a:t>
            </a:fld>
            <a:endParaRPr lang="en">
              <a:solidFill>
                <a:srgbClr val="007B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=""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7"/>
            <a:ext cx="353944" cy="276999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8DA07C5D-CE32-4D82-8817-59217EA78E9D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latinLnBrk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 latinLnBrk="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7432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4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defTabSz="914400" latinLnBrk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 defTabSz="914400" latinLnBrk="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477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c/titani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park88/ems/blob/master/ml_summary.ipyn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제목 1"/>
          <p:cNvSpPr txBox="1">
            <a:spLocks/>
          </p:cNvSpPr>
          <p:nvPr/>
        </p:nvSpPr>
        <p:spPr>
          <a:xfrm>
            <a:off x="1216994" y="1"/>
            <a:ext cx="3494706" cy="6858000"/>
          </a:xfrm>
          <a:prstGeom prst="rect">
            <a:avLst/>
          </a:prstGeom>
        </p:spPr>
        <p:txBody>
          <a:bodyPr lIns="91438" tIns="45719" rIns="91438" bIns="45719" anchor="ctr" anchorCtr="0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6000" b="1" dirty="0" err="1">
                <a:solidFill>
                  <a:srgbClr val="00B0F0"/>
                </a:solidFill>
                <a:latin typeface="+mn-ea"/>
                <a:ea typeface="+mn-ea"/>
              </a:rPr>
              <a:t>머신러닝</a:t>
            </a:r>
            <a:r>
              <a:rPr lang="ko-KR" altLang="en-US" sz="6000" b="1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endParaRPr lang="en-US" altLang="ko-KR" sz="6000" b="1" dirty="0" smtClean="0">
              <a:solidFill>
                <a:srgbClr val="00B0F0"/>
              </a:solidFill>
              <a:latin typeface="+mn-ea"/>
              <a:ea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6000" b="1" dirty="0" smtClean="0">
                <a:solidFill>
                  <a:srgbClr val="00B0F0"/>
                </a:solidFill>
                <a:latin typeface="+mn-ea"/>
                <a:ea typeface="+mn-ea"/>
              </a:rPr>
              <a:t>이론과 </a:t>
            </a:r>
            <a:endParaRPr lang="en-US" altLang="ko-KR" sz="6000" b="1" dirty="0" smtClean="0">
              <a:solidFill>
                <a:srgbClr val="00B0F0"/>
              </a:solidFill>
              <a:latin typeface="+mn-ea"/>
              <a:ea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6000" b="1" dirty="0" smtClean="0">
                <a:solidFill>
                  <a:srgbClr val="00B0F0"/>
                </a:solidFill>
                <a:latin typeface="+mn-ea"/>
                <a:ea typeface="+mn-ea"/>
              </a:rPr>
              <a:t>주요모델</a:t>
            </a:r>
            <a:endParaRPr lang="ko-KR" altLang="en-US" sz="60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pic>
        <p:nvPicPr>
          <p:cNvPr id="338" name="Picture 2" descr="https://media.geeksforgeeks.org/wp-content/cdn-uploads/machineLearning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8"/>
          <a:stretch/>
        </p:blipFill>
        <p:spPr bwMode="auto">
          <a:xfrm>
            <a:off x="5030746" y="1402170"/>
            <a:ext cx="6816587" cy="42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TextBox 341"/>
          <p:cNvSpPr txBox="1"/>
          <p:nvPr/>
        </p:nvSpPr>
        <p:spPr>
          <a:xfrm>
            <a:off x="10774562" y="6365310"/>
            <a:ext cx="759823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4992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>
                <a:latin typeface="+mn-ea"/>
              </a:rPr>
              <a:t>박 경 </a:t>
            </a:r>
            <a:r>
              <a:rPr lang="ko-KR" altLang="en-US" sz="1600" b="1" dirty="0" err="1">
                <a:latin typeface="+mn-ea"/>
              </a:rPr>
              <a:t>규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43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61613" y="6365406"/>
            <a:ext cx="2519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모델 성능 평가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4" y="1781585"/>
            <a:ext cx="5201951" cy="3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7539" y="5432649"/>
            <a:ext cx="1856599" cy="4616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" altLang="ko-KR" sz="2400" b="1" dirty="0">
                <a:solidFill>
                  <a:srgbClr val="99000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ontserrat"/>
                <a:sym typeface="Montserrat"/>
              </a:rPr>
              <a:t>training set</a:t>
            </a:r>
            <a:r>
              <a:rPr lang="en" altLang="ko-KR" sz="2400" b="1" dirty="0">
                <a:solidFill>
                  <a:srgbClr val="1C4587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ontserrat"/>
                <a:sym typeface="Montserrat"/>
              </a:rPr>
              <a:t> </a:t>
            </a:r>
            <a:endParaRPr lang="ko-KR" altLang="en-US" sz="2400" dirty="0"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74138" y="5426236"/>
            <a:ext cx="1279513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altLang="ko-KR" sz="2400" b="1" dirty="0">
                <a:solidFill>
                  <a:srgbClr val="1155CC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ontserrat"/>
                <a:sym typeface="Montserrat"/>
              </a:rPr>
              <a:t>t</a:t>
            </a:r>
            <a:r>
              <a:rPr lang="en-US" altLang="ko-KR" sz="2400" b="1" dirty="0" smtClean="0">
                <a:solidFill>
                  <a:srgbClr val="1155CC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ontserrat"/>
                <a:sym typeface="Montserrat"/>
              </a:rPr>
              <a:t>est </a:t>
            </a:r>
            <a:r>
              <a:rPr lang="en" altLang="ko-KR" sz="2400" b="1" dirty="0" smtClean="0">
                <a:solidFill>
                  <a:srgbClr val="1155CC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ontserrat"/>
                <a:sym typeface="Montserrat"/>
              </a:rPr>
              <a:t>set </a:t>
            </a:r>
            <a:endParaRPr lang="ko-KR" altLang="en-US" sz="2400" dirty="0"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90" y="1768359"/>
            <a:ext cx="5201951" cy="3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오차 행렬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(Confusion Matrix)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437" y="1003251"/>
            <a:ext cx="11361404" cy="461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모델의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대략적인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성능확인과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모델의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성능을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오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차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행렬을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기반으로 수치로 표현할 수 있습니다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068700" y="1472918"/>
            <a:ext cx="6456576" cy="10156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True Positive(TP) : True</a:t>
            </a:r>
            <a:r>
              <a:rPr lang="ko-KR" altLang="en-US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를 </a:t>
            </a: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True</a:t>
            </a:r>
            <a:r>
              <a:rPr lang="ko-KR" altLang="en-US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 </a:t>
            </a:r>
            <a:r>
              <a:rPr lang="ko-KR" altLang="en-US" sz="2000" dirty="0" smtClean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    예측 </a:t>
            </a:r>
            <a:r>
              <a:rPr lang="en-US" altLang="ko-KR" sz="2000" dirty="0" smtClean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정답</a:t>
            </a: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True Negative(TN) : False</a:t>
            </a:r>
            <a:r>
              <a:rPr lang="ko-KR" altLang="en-US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를  </a:t>
            </a: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False</a:t>
            </a:r>
            <a:r>
              <a:rPr lang="ko-KR" altLang="en-US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 예측 </a:t>
            </a: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정답</a:t>
            </a:r>
            <a:r>
              <a:rPr lang="en-US" altLang="ko-KR" sz="2000" dirty="0">
                <a:solidFill>
                  <a:srgbClr val="0070C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68700" y="2426504"/>
            <a:ext cx="6456576" cy="10156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False Positive(FP) : False</a:t>
            </a:r>
            <a:r>
              <a:rPr lang="ko-KR" altLang="en-US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를 </a:t>
            </a: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True</a:t>
            </a:r>
            <a:r>
              <a:rPr lang="ko-KR" altLang="en-US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 </a:t>
            </a:r>
            <a:r>
              <a:rPr lang="ko-KR" altLang="en-US" sz="2000" dirty="0" smtClean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  예측 </a:t>
            </a:r>
            <a:r>
              <a:rPr lang="en-US" altLang="ko-KR" sz="2000" dirty="0" smtClean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오답</a:t>
            </a: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False Negative(FN) : True</a:t>
            </a:r>
            <a:r>
              <a:rPr lang="ko-KR" altLang="en-US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를 </a:t>
            </a: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False</a:t>
            </a:r>
            <a:r>
              <a:rPr lang="ko-KR" altLang="en-US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  예측  </a:t>
            </a: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오답</a:t>
            </a:r>
            <a:r>
              <a:rPr lang="en-US" altLang="ko-KR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15100"/>
              </p:ext>
            </p:extLst>
          </p:nvPr>
        </p:nvGraphicFramePr>
        <p:xfrm>
          <a:off x="3658291" y="3624308"/>
          <a:ext cx="4534748" cy="2770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687"/>
                <a:gridCol w="1133687"/>
                <a:gridCol w="1133687"/>
                <a:gridCol w="1133687"/>
              </a:tblGrid>
              <a:tr h="69257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예측값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25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92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실제값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TN</a:t>
                      </a:r>
                      <a:endParaRPr lang="ko-KR" altLang="en-US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FP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925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FN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TP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https://t1.daumcdn.net/cfile/tistory/99745F3F5BE0613D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15" y="4184247"/>
            <a:ext cx="4513745" cy="7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t1.daumcdn.net/cfile/tistory/993482335BE06415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88"/>
          <a:stretch/>
        </p:blipFill>
        <p:spPr bwMode="auto">
          <a:xfrm>
            <a:off x="6988078" y="5669186"/>
            <a:ext cx="4531782" cy="110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1.daumcdn.net/cfile/tistory/99F66B345BE05961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13" y="1464915"/>
            <a:ext cx="3350447" cy="7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t1.daumcdn.net/cfile/tistory/997188435BE05B06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764" y="3007547"/>
            <a:ext cx="2995096" cy="7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성능지표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1340" y="1390336"/>
            <a:ext cx="11017181" cy="12003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정밀도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(Precision)</a:t>
            </a:r>
          </a:p>
          <a:p>
            <a:pPr>
              <a:lnSpc>
                <a:spcPct val="120000"/>
              </a:lnSpc>
            </a:pP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모델이 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True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라고 분류한 것 중에서 실제 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True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인 것의 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비율</a:t>
            </a:r>
          </a:p>
          <a:p>
            <a:pPr>
              <a:lnSpc>
                <a:spcPct val="120000"/>
              </a:lnSpc>
            </a:pP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날씨 예측 모델이 </a:t>
            </a:r>
            <a:r>
              <a:rPr lang="ko-KR" altLang="en-US" sz="1800" dirty="0" err="1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맑다로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 예측했는데</a:t>
            </a:r>
            <a:r>
              <a:rPr lang="en-US" altLang="ko-KR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실제 날씨가 맑았는지는 나타낸 지표입니다</a:t>
            </a:r>
            <a:r>
              <a:rPr lang="en-US" altLang="ko-KR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  <a:endParaRPr lang="en-US" altLang="ko-KR" sz="1800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340" y="2738943"/>
            <a:ext cx="7344000" cy="12003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 err="1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재현율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(Recall)</a:t>
            </a:r>
          </a:p>
          <a:p>
            <a:pPr>
              <a:lnSpc>
                <a:spcPct val="120000"/>
              </a:lnSpc>
            </a:pP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실제 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True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인 것 중에서 모델이 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True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라고 예측한 것의 비율</a:t>
            </a:r>
            <a:endParaRPr lang="en-US" altLang="ko-KR" sz="1800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실제 날씨가 맑은 날 중에서 모델이 맑다고 예측한 비율을 나타낸 지표입니다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2673" y="1003252"/>
            <a:ext cx="11919891" cy="461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성능지표는 학습이 끝난 후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,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모델을 평가하는 용도로 사용됩니다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1340" y="4087550"/>
            <a:ext cx="11274368" cy="156965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정확도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(Accuracy)</a:t>
            </a:r>
          </a:p>
          <a:p>
            <a:pPr>
              <a:lnSpc>
                <a:spcPct val="120000"/>
              </a:lnSpc>
            </a:pP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가장 직관적으로 모델의 성능을 나타낼 수 있는 평가 지표</a:t>
            </a:r>
            <a:endParaRPr lang="en-US" altLang="ko-KR" sz="1800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dirty="0" err="1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한달에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맑은 날이 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28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일이고 비가 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오는 날이 </a:t>
            </a:r>
            <a:r>
              <a:rPr lang="en-US" altLang="ko-KR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2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일인 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경우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endParaRPr lang="en-US" altLang="ko-KR" sz="1800" dirty="0" smtClean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비가 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오는 것을 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예측하는 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성능은 </a:t>
            </a:r>
            <a:r>
              <a:rPr lang="ko-KR" altLang="en-US" sz="18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매우 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낮을 수 밖에 없으므로 이를 보완할 지표가 필요합니다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340" y="5805488"/>
            <a:ext cx="7344000" cy="8679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F1 </a:t>
            </a: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점수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(F1-score)</a:t>
            </a:r>
          </a:p>
          <a:p>
            <a:pPr>
              <a:lnSpc>
                <a:spcPct val="120000"/>
              </a:lnSpc>
            </a:pP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정밀도와 </a:t>
            </a:r>
            <a:r>
              <a:rPr lang="ko-KR" altLang="en-US" sz="18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재현율의</a:t>
            </a:r>
            <a:r>
              <a:rPr lang="ko-KR" altLang="en-US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조화평균입니다</a:t>
            </a:r>
            <a:r>
              <a:rPr lang="en-US" altLang="ko-KR" sz="18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6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오차 행렬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(Confusion Matrix)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5110" y="3363277"/>
            <a:ext cx="687008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sz="3200" dirty="0" smtClean="0">
                <a:latin typeface="Consolas" panose="020B0609020204030204" pitchFamily="49" charset="0"/>
              </a:rPr>
              <a:t>y_true  = </a:t>
            </a:r>
            <a:r>
              <a:rPr lang="es-ES" altLang="ko-KR" sz="3200" dirty="0">
                <a:latin typeface="Consolas" panose="020B0609020204030204" pitchFamily="49" charset="0"/>
              </a:rPr>
              <a:t>[1, 0, 1, 1, 0, 1]</a:t>
            </a:r>
          </a:p>
          <a:p>
            <a:pPr>
              <a:lnSpc>
                <a:spcPct val="150000"/>
              </a:lnSpc>
            </a:pPr>
            <a:r>
              <a:rPr lang="es-ES" altLang="ko-KR" sz="3200" dirty="0">
                <a:latin typeface="Consolas" panose="020B0609020204030204" pitchFamily="49" charset="0"/>
              </a:rPr>
              <a:t>y_pred = </a:t>
            </a:r>
            <a:r>
              <a:rPr lang="es-ES" altLang="ko-KR" sz="3200" dirty="0" smtClean="0">
                <a:latin typeface="Consolas" panose="020B0609020204030204" pitchFamily="49" charset="0"/>
              </a:rPr>
              <a:t> [</a:t>
            </a:r>
            <a:r>
              <a:rPr lang="es-ES" altLang="ko-KR" sz="3200" dirty="0">
                <a:latin typeface="Consolas" panose="020B0609020204030204" pitchFamily="49" charset="0"/>
              </a:rPr>
              <a:t>0, 0, 1, 1, 0, 0</a:t>
            </a:r>
            <a:r>
              <a:rPr lang="es-ES" altLang="ko-KR" sz="3200" dirty="0" smtClean="0">
                <a:latin typeface="Consolas" panose="020B0609020204030204" pitchFamily="49" charset="0"/>
              </a:rPr>
              <a:t>]</a:t>
            </a:r>
          </a:p>
          <a:p>
            <a:endParaRPr lang="es-ES" altLang="ko-KR" sz="3200" dirty="0" smtClean="0">
              <a:latin typeface="Consolas" panose="020B0609020204030204" pitchFamily="49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50304"/>
              </p:ext>
            </p:extLst>
          </p:nvPr>
        </p:nvGraphicFramePr>
        <p:xfrm>
          <a:off x="7045159" y="2211082"/>
          <a:ext cx="4534748" cy="2770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687"/>
                <a:gridCol w="1133687"/>
                <a:gridCol w="1133687"/>
                <a:gridCol w="1133687"/>
              </a:tblGrid>
              <a:tr h="69257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예측값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25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92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실제값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925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64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오차 행렬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(Confusion Matrix)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279354"/>
              </p:ext>
            </p:extLst>
          </p:nvPr>
        </p:nvGraphicFramePr>
        <p:xfrm>
          <a:off x="6371675" y="818996"/>
          <a:ext cx="4534748" cy="2770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687"/>
                <a:gridCol w="1133687"/>
                <a:gridCol w="1133687"/>
                <a:gridCol w="1133687"/>
              </a:tblGrid>
              <a:tr h="69257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예측값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25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92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실제값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 smtClean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925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56128" y="1038717"/>
            <a:ext cx="91316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000" dirty="0" err="1">
                <a:latin typeface="Consolas" panose="020B0609020204030204" pitchFamily="49" charset="0"/>
              </a:rPr>
              <a:t>seaborn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as </a:t>
            </a:r>
            <a:r>
              <a:rPr lang="en-US" altLang="ko-KR" sz="2000" dirty="0" err="1">
                <a:latin typeface="Consolas" panose="020B0609020204030204" pitchFamily="49" charset="0"/>
              </a:rPr>
              <a:t>sns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sklearn.metrics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confusion_matrix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sklearn.metrics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precision_score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recall_score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s-ES" altLang="ko-KR" sz="2000" dirty="0">
                <a:latin typeface="Consolas" panose="020B0609020204030204" pitchFamily="49" charset="0"/>
              </a:rPr>
              <a:t>y_true = [1, 0, 1, 1, 0, 1]</a:t>
            </a:r>
          </a:p>
          <a:p>
            <a:r>
              <a:rPr lang="es-ES" altLang="ko-KR" sz="2000" dirty="0">
                <a:latin typeface="Consolas" panose="020B0609020204030204" pitchFamily="49" charset="0"/>
              </a:rPr>
              <a:t>y_pred = [0, 0, 1, 1, 0, 0</a:t>
            </a:r>
            <a:r>
              <a:rPr lang="es-ES" altLang="ko-KR" sz="2000" dirty="0" smtClean="0"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2000" dirty="0" smtClean="0">
                <a:latin typeface="Consolas" panose="020B0609020204030204" pitchFamily="49" charset="0"/>
              </a:rPr>
              <a:t>cm</a:t>
            </a:r>
            <a:r>
              <a:rPr lang="ko-KR" altLang="en-US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latin typeface="Consolas" panose="020B0609020204030204" pitchFamily="49" charset="0"/>
              </a:rPr>
              <a:t>=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confusion_matrix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y_true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y_pred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 smtClean="0">
                <a:latin typeface="Consolas" panose="020B0609020204030204" pitchFamily="49" charset="0"/>
              </a:rPr>
              <a:t>cm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[Out</a:t>
            </a: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] </a:t>
            </a:r>
            <a:r>
              <a:rPr lang="en-US" altLang="ko-KR" sz="2000" dirty="0">
                <a:latin typeface="Consolas" panose="020B0609020204030204" pitchFamily="49" charset="0"/>
              </a:rPr>
              <a:t>array([[2, 0], 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 smtClean="0">
                <a:latin typeface="Consolas" panose="020B0609020204030204" pitchFamily="49" charset="0"/>
              </a:rPr>
              <a:t>     [</a:t>
            </a:r>
            <a:r>
              <a:rPr lang="en-US" altLang="ko-KR" sz="2000" dirty="0">
                <a:latin typeface="Consolas" panose="020B0609020204030204" pitchFamily="49" charset="0"/>
              </a:rPr>
              <a:t>2, 2]], </a:t>
            </a:r>
            <a:r>
              <a:rPr lang="en-US" altLang="ko-KR" sz="2000" dirty="0" err="1">
                <a:latin typeface="Consolas" panose="020B0609020204030204" pitchFamily="49" charset="0"/>
              </a:rPr>
              <a:t>dtype</a:t>
            </a:r>
            <a:r>
              <a:rPr lang="en-US" altLang="ko-KR" sz="2000" dirty="0">
                <a:latin typeface="Consolas" panose="020B0609020204030204" pitchFamily="49" charset="0"/>
              </a:rPr>
              <a:t>=int64)</a:t>
            </a:r>
            <a:endParaRPr lang="ko-KR" altLang="en-US" sz="2000" dirty="0">
              <a:latin typeface="Consolas" panose="020B0609020204030204" pitchFamily="49" charset="0"/>
            </a:endParaRPr>
          </a:p>
          <a:p>
            <a:endParaRPr lang="en-US" altLang="ko-KR" sz="20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</a:rPr>
              <a:t>sns.heatmap</a:t>
            </a:r>
            <a:r>
              <a:rPr lang="en-US" altLang="ko-KR" sz="2000" dirty="0">
                <a:latin typeface="Consolas" panose="020B0609020204030204" pitchFamily="49" charset="0"/>
              </a:rPr>
              <a:t>(cm, </a:t>
            </a:r>
            <a:r>
              <a:rPr lang="en-US" altLang="ko-KR" sz="2000" dirty="0" err="1">
                <a:latin typeface="Consolas" panose="020B0609020204030204" pitchFamily="49" charset="0"/>
              </a:rPr>
              <a:t>annot</a:t>
            </a:r>
            <a:r>
              <a:rPr lang="en-US" altLang="ko-KR" sz="2000" dirty="0">
                <a:latin typeface="Consolas" panose="020B0609020204030204" pitchFamily="49" charset="0"/>
              </a:rPr>
              <a:t>=True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 err="1" smtClean="0">
                <a:latin typeface="Consolas" panose="020B0609020204030204" pitchFamily="49" charset="0"/>
              </a:rPr>
              <a:t>precision_score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y_true</a:t>
            </a:r>
            <a:r>
              <a:rPr lang="en-US" altLang="ko-KR" sz="2000" dirty="0" smtClean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y_pred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[Out] </a:t>
            </a:r>
            <a:r>
              <a:rPr lang="ko-KR" altLang="ko-KR" sz="2000" dirty="0">
                <a:latin typeface="Consolas" panose="020B0609020204030204" pitchFamily="49" charset="0"/>
              </a:rPr>
              <a:t>1.0</a:t>
            </a:r>
            <a:r>
              <a:rPr kumimoji="1" lang="ko-KR" altLang="ko-KR" sz="2000" dirty="0">
                <a:latin typeface="Consolas" panose="020B0609020204030204" pitchFamily="49" charset="0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2000" dirty="0" smtClean="0"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  <a:p>
            <a:pPr lvl="0"/>
            <a:endParaRPr kumimoji="1" lang="ko-KR" altLang="ko-KR" sz="2000" dirty="0"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  <a:p>
            <a:r>
              <a:rPr lang="en-US" altLang="ko-KR" sz="2000" dirty="0" err="1" smtClean="0">
                <a:latin typeface="Consolas" panose="020B0609020204030204" pitchFamily="49" charset="0"/>
              </a:rPr>
              <a:t>recall_score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y_true</a:t>
            </a:r>
            <a:r>
              <a:rPr lang="en-US" altLang="ko-KR" sz="2000" dirty="0" smtClean="0">
                <a:latin typeface="Consolas" panose="020B0609020204030204" pitchFamily="49" charset="0"/>
              </a:rPr>
              <a:t>,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y_pred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[Out] </a:t>
            </a:r>
            <a:r>
              <a:rPr lang="ko-KR" altLang="ko-KR" sz="2000" dirty="0">
                <a:latin typeface="Consolas" panose="020B0609020204030204" pitchFamily="49" charset="0"/>
              </a:rPr>
              <a:t>0.5</a:t>
            </a:r>
            <a:r>
              <a:rPr kumimoji="1" lang="ko-KR" altLang="ko-KR" sz="2000" dirty="0">
                <a:latin typeface="Consolas" panose="020B0609020204030204" pitchFamily="49" charset="0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11140693" y="2191152"/>
            <a:ext cx="0" cy="135351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8739061" y="3805328"/>
            <a:ext cx="210312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302542" y="2513967"/>
            <a:ext cx="870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정밀도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:</a:t>
            </a:r>
          </a:p>
          <a:p>
            <a:r>
              <a:rPr lang="en-US" altLang="ko-KR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</a:rPr>
              <a:t>2/2 =1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131906" y="3813089"/>
            <a:ext cx="2008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spc="-80" dirty="0" err="1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재현율</a:t>
            </a:r>
            <a:r>
              <a:rPr lang="ko-KR" altLang="en-US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: 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</a:rPr>
              <a:t>2/4 = 0.5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120" y="4678217"/>
            <a:ext cx="3107730" cy="208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61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7" y="2434986"/>
            <a:ext cx="4899874" cy="3290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손실함수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Google Shape;1286;p119" descr="Screen Shot 2017-05-01 at 11.04.25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355" y="5473149"/>
            <a:ext cx="3010583" cy="8056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035085" y="1938295"/>
            <a:ext cx="3911644" cy="5170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marL="38099">
              <a:lnSpc>
                <a:spcPct val="115000"/>
              </a:lnSpc>
              <a:buClr>
                <a:schemeClr val="dk2"/>
              </a:buClr>
              <a:buSzPts val="3000"/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MSE(Mean 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Squared 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Error)</a:t>
            </a:r>
            <a:endParaRPr lang="en-US" altLang="ko-KR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  <a:sym typeface="Montserrat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2673" y="1003252"/>
            <a:ext cx="11919891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Loss Function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은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모델의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손실을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측정하는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함수로 학습을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진행하면서 지속적으로 측정이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됩니다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</a:t>
            </a:r>
            <a:b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</a:b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예측 모델의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손실측정함수는 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MSE,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분류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모델의 손실측정함수는 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Cross Entropy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가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사용됩니다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</a:t>
            </a:r>
            <a:endParaRPr lang="en-US" altLang="ko-KR" sz="2400" b="1" spc="-80" dirty="0">
              <a:solidFill>
                <a:srgbClr val="F27173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cxnSp>
        <p:nvCxnSpPr>
          <p:cNvPr id="15" name="Google Shape;337;p42"/>
          <p:cNvCxnSpPr/>
          <p:nvPr/>
        </p:nvCxnSpPr>
        <p:spPr>
          <a:xfrm>
            <a:off x="2854173" y="6027826"/>
            <a:ext cx="0" cy="2880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338;p42"/>
          <p:cNvCxnSpPr/>
          <p:nvPr/>
        </p:nvCxnSpPr>
        <p:spPr>
          <a:xfrm>
            <a:off x="3697023" y="6027826"/>
            <a:ext cx="0" cy="288000"/>
          </a:xfrm>
          <a:prstGeom prst="straightConnector1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339;p42"/>
          <p:cNvSpPr txBox="1"/>
          <p:nvPr/>
        </p:nvSpPr>
        <p:spPr>
          <a:xfrm>
            <a:off x="725746" y="6278840"/>
            <a:ext cx="2576865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레이블 값 (실제값)</a:t>
            </a:r>
            <a:endParaRPr sz="2000" dirty="0">
              <a:solidFill>
                <a:srgbClr val="C00000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18" name="Google Shape;340;p42"/>
          <p:cNvSpPr txBox="1"/>
          <p:nvPr/>
        </p:nvSpPr>
        <p:spPr>
          <a:xfrm>
            <a:off x="3460935" y="6278840"/>
            <a:ext cx="3326612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y_hat (</a:t>
            </a:r>
            <a:r>
              <a:rPr lang="en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모델이 예측한 값)</a:t>
            </a:r>
            <a:endParaRPr sz="2000" dirty="0">
              <a:solidFill>
                <a:srgbClr val="C00000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6931" y="1938295"/>
            <a:ext cx="2291008" cy="5170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marL="38099">
              <a:lnSpc>
                <a:spcPct val="115000"/>
              </a:lnSpc>
              <a:buClr>
                <a:schemeClr val="dk2"/>
              </a:buClr>
              <a:buSzPts val="3000"/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Cross Entropy</a:t>
            </a:r>
          </a:p>
        </p:txBody>
      </p:sp>
      <p:pic>
        <p:nvPicPr>
          <p:cNvPr id="21" name="Google Shape;104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931" y="2434986"/>
            <a:ext cx="5403410" cy="359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7099920" y="3114699"/>
            <a:ext cx="2197427" cy="12249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ko-KR" altLang="en-US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레이블과 </a:t>
            </a:r>
            <a:r>
              <a:rPr lang="ko-KR" altLang="en-US" sz="1600" dirty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예측의 결과가 </a:t>
            </a:r>
            <a:r>
              <a:rPr lang="ko-KR" altLang="en-US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엇나갈수록 </a:t>
            </a:r>
            <a:r>
              <a:rPr lang="ko-KR" altLang="en-US" sz="1600" dirty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 </a:t>
            </a:r>
            <a:r>
              <a:rPr lang="ko-KR" altLang="en-US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비례하여 </a:t>
            </a:r>
            <a:endParaRPr lang="en-US" altLang="ko-KR" sz="1600" dirty="0" smtClean="0">
              <a:latin typeface="KT서체 Light" panose="020B0600000101010101" pitchFamily="50" charset="-127"/>
              <a:ea typeface="KT서체 Light" panose="020B0600000101010101" pitchFamily="50" charset="-127"/>
              <a:sym typeface="Average"/>
            </a:endParaRPr>
          </a:p>
          <a:p>
            <a:pPr lvl="0" algn="ctr">
              <a:lnSpc>
                <a:spcPct val="115000"/>
              </a:lnSpc>
            </a:pPr>
            <a:r>
              <a:rPr lang="ko-KR" altLang="en-US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더 큰 </a:t>
            </a:r>
            <a:r>
              <a:rPr lang="ko-KR" altLang="en-US" sz="1600" dirty="0" err="1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손실값</a:t>
            </a:r>
            <a:r>
              <a:rPr lang="en-US" altLang="ko-KR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(</a:t>
            </a:r>
            <a:r>
              <a:rPr lang="ko-KR" altLang="en-US" sz="1600" dirty="0" err="1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패널티</a:t>
            </a:r>
            <a:r>
              <a:rPr lang="en-US" altLang="ko-KR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)</a:t>
            </a:r>
            <a:r>
              <a:rPr lang="ko-KR" altLang="en-US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이 부여됩니다</a:t>
            </a:r>
            <a:r>
              <a:rPr lang="en-US" altLang="ko-KR" sz="1600" dirty="0" smtClean="0">
                <a:latin typeface="KT서체 Light" panose="020B0600000101010101" pitchFamily="50" charset="-127"/>
                <a:ea typeface="KT서체 Light" panose="020B0600000101010101" pitchFamily="50" charset="-127"/>
                <a:sym typeface="Average"/>
              </a:rPr>
              <a:t>.</a:t>
            </a:r>
            <a:endParaRPr lang="ko-KR" altLang="en-US" sz="1600" dirty="0">
              <a:latin typeface="KT서체 Light" panose="020B0600000101010101" pitchFamily="50" charset="-127"/>
              <a:ea typeface="KT서체 Light" panose="020B0600000101010101" pitchFamily="50" charset="-127"/>
              <a:sym typeface="Average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0151" y="6027826"/>
            <a:ext cx="268727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※ </a:t>
            </a:r>
            <a:r>
              <a:rPr lang="ko-KR" altLang="en-US" sz="1400" dirty="0" smtClean="0">
                <a:solidFill>
                  <a:srgbClr val="0070C0"/>
                </a:solidFill>
              </a:rPr>
              <a:t>크로스 엔트로피 참고자료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https://</a:t>
            </a:r>
            <a:r>
              <a:rPr lang="en-US" altLang="ko-KR" sz="1400" dirty="0" smtClean="0">
                <a:solidFill>
                  <a:srgbClr val="0070C0"/>
                </a:solidFill>
              </a:rPr>
              <a:t>youtu.be/r3iRRQ2ViQM</a:t>
            </a: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https://youtu.be/Jt5BS71uVfI</a:t>
            </a:r>
          </a:p>
        </p:txBody>
      </p:sp>
    </p:spTree>
    <p:extLst>
      <p:ext uri="{BB962C8B-B14F-4D97-AF65-F5344CB8AC3E}">
        <p14:creationId xmlns:p14="http://schemas.microsoft.com/office/powerpoint/2010/main" val="1335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머신러닝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 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프로세스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Google Shape;224;p38"/>
          <p:cNvSpPr/>
          <p:nvPr/>
        </p:nvSpPr>
        <p:spPr>
          <a:xfrm>
            <a:off x="246833" y="3610500"/>
            <a:ext cx="1787200" cy="1210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endParaRPr b="1">
              <a:latin typeface="+mn-ea"/>
            </a:endParaRPr>
          </a:p>
        </p:txBody>
      </p:sp>
      <p:sp>
        <p:nvSpPr>
          <p:cNvPr id="103" name="Google Shape;225;p38"/>
          <p:cNvSpPr/>
          <p:nvPr/>
        </p:nvSpPr>
        <p:spPr>
          <a:xfrm>
            <a:off x="2597933" y="3610500"/>
            <a:ext cx="1787200" cy="1210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endParaRPr b="1">
              <a:latin typeface="+mn-ea"/>
            </a:endParaRPr>
          </a:p>
        </p:txBody>
      </p:sp>
      <p:sp>
        <p:nvSpPr>
          <p:cNvPr id="104" name="Google Shape;226;p38"/>
          <p:cNvSpPr/>
          <p:nvPr/>
        </p:nvSpPr>
        <p:spPr>
          <a:xfrm>
            <a:off x="5085300" y="3610500"/>
            <a:ext cx="1787200" cy="1210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endParaRPr b="1">
              <a:latin typeface="+mn-ea"/>
            </a:endParaRPr>
          </a:p>
        </p:txBody>
      </p:sp>
      <p:sp>
        <p:nvSpPr>
          <p:cNvPr id="105" name="Google Shape;227;p38"/>
          <p:cNvSpPr/>
          <p:nvPr/>
        </p:nvSpPr>
        <p:spPr>
          <a:xfrm>
            <a:off x="7504533" y="3610500"/>
            <a:ext cx="1787200" cy="1210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endParaRPr b="1">
              <a:latin typeface="+mn-ea"/>
            </a:endParaRPr>
          </a:p>
        </p:txBody>
      </p:sp>
      <p:sp>
        <p:nvSpPr>
          <p:cNvPr id="106" name="Google Shape;228;p38"/>
          <p:cNvSpPr/>
          <p:nvPr/>
        </p:nvSpPr>
        <p:spPr>
          <a:xfrm>
            <a:off x="9923767" y="3610500"/>
            <a:ext cx="1787200" cy="1210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endParaRPr b="1">
              <a:latin typeface="+mn-ea"/>
            </a:endParaRPr>
          </a:p>
        </p:txBody>
      </p:sp>
      <p:sp>
        <p:nvSpPr>
          <p:cNvPr id="107" name="Google Shape;229;p38"/>
          <p:cNvSpPr/>
          <p:nvPr/>
        </p:nvSpPr>
        <p:spPr>
          <a:xfrm>
            <a:off x="5085300" y="2083800"/>
            <a:ext cx="1787200" cy="1210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4" tIns="121894" rIns="121894" bIns="121894" anchor="ctr" anchorCtr="0">
            <a:noAutofit/>
          </a:bodyPr>
          <a:lstStyle/>
          <a:p>
            <a:endParaRPr b="1">
              <a:latin typeface="+mn-ea"/>
            </a:endParaRPr>
          </a:p>
        </p:txBody>
      </p:sp>
      <p:cxnSp>
        <p:nvCxnSpPr>
          <p:cNvPr id="108" name="Google Shape;230;p38"/>
          <p:cNvCxnSpPr>
            <a:stCxn id="102" idx="3"/>
            <a:endCxn id="103" idx="1"/>
          </p:cNvCxnSpPr>
          <p:nvPr/>
        </p:nvCxnSpPr>
        <p:spPr>
          <a:xfrm>
            <a:off x="2034033" y="4215700"/>
            <a:ext cx="564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231;p38"/>
          <p:cNvCxnSpPr>
            <a:endCxn id="104" idx="1"/>
          </p:cNvCxnSpPr>
          <p:nvPr/>
        </p:nvCxnSpPr>
        <p:spPr>
          <a:xfrm>
            <a:off x="4385300" y="4215700"/>
            <a:ext cx="70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232;p38"/>
          <p:cNvCxnSpPr>
            <a:endCxn id="105" idx="1"/>
          </p:cNvCxnSpPr>
          <p:nvPr/>
        </p:nvCxnSpPr>
        <p:spPr>
          <a:xfrm>
            <a:off x="6872533" y="4215700"/>
            <a:ext cx="6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233;p38"/>
          <p:cNvCxnSpPr>
            <a:endCxn id="106" idx="1"/>
          </p:cNvCxnSpPr>
          <p:nvPr/>
        </p:nvCxnSpPr>
        <p:spPr>
          <a:xfrm>
            <a:off x="9291767" y="4215700"/>
            <a:ext cx="6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234;p38"/>
          <p:cNvCxnSpPr>
            <a:stCxn id="105" idx="2"/>
            <a:endCxn id="104" idx="2"/>
          </p:cNvCxnSpPr>
          <p:nvPr/>
        </p:nvCxnSpPr>
        <p:spPr>
          <a:xfrm rot="5400000">
            <a:off x="7188133" y="3611700"/>
            <a:ext cx="800" cy="2419200"/>
          </a:xfrm>
          <a:prstGeom prst="curvedConnector3">
            <a:avLst>
              <a:gd name="adj1" fmla="val 396875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235;p38"/>
          <p:cNvCxnSpPr>
            <a:stCxn id="103" idx="0"/>
            <a:endCxn id="107" idx="1"/>
          </p:cNvCxnSpPr>
          <p:nvPr/>
        </p:nvCxnSpPr>
        <p:spPr>
          <a:xfrm rot="-5400000">
            <a:off x="3827533" y="2352900"/>
            <a:ext cx="921600" cy="1593600"/>
          </a:xfrm>
          <a:prstGeom prst="curved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236;p38"/>
          <p:cNvCxnSpPr>
            <a:stCxn id="107" idx="3"/>
            <a:endCxn id="105" idx="0"/>
          </p:cNvCxnSpPr>
          <p:nvPr/>
        </p:nvCxnSpPr>
        <p:spPr>
          <a:xfrm>
            <a:off x="6872500" y="2689000"/>
            <a:ext cx="1525600" cy="921600"/>
          </a:xfrm>
          <a:prstGeom prst="curved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237;p38"/>
          <p:cNvSpPr txBox="1"/>
          <p:nvPr/>
        </p:nvSpPr>
        <p:spPr>
          <a:xfrm>
            <a:off x="246833" y="3951595"/>
            <a:ext cx="1787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데이터 취득</a:t>
            </a:r>
            <a:endParaRPr b="1" dirty="0">
              <a:latin typeface="+mn-ea"/>
              <a:cs typeface="Roboto"/>
              <a:sym typeface="Roboto"/>
            </a:endParaRPr>
          </a:p>
        </p:txBody>
      </p:sp>
      <p:sp>
        <p:nvSpPr>
          <p:cNvPr id="116" name="Google Shape;238;p38"/>
          <p:cNvSpPr txBox="1"/>
          <p:nvPr/>
        </p:nvSpPr>
        <p:spPr>
          <a:xfrm>
            <a:off x="2597933" y="3951595"/>
            <a:ext cx="1787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데이터 정리</a:t>
            </a:r>
            <a:endParaRPr b="1" dirty="0">
              <a:latin typeface="+mn-ea"/>
              <a:cs typeface="Roboto"/>
              <a:sym typeface="Roboto"/>
            </a:endParaRPr>
          </a:p>
        </p:txBody>
      </p:sp>
      <p:sp>
        <p:nvSpPr>
          <p:cNvPr id="117" name="Google Shape;239;p38"/>
          <p:cNvSpPr txBox="1"/>
          <p:nvPr/>
        </p:nvSpPr>
        <p:spPr>
          <a:xfrm>
            <a:off x="5085300" y="2399172"/>
            <a:ext cx="1787200" cy="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테스트 </a:t>
            </a:r>
            <a:endParaRPr lang="en-US" altLang="ko-KR" b="1" dirty="0" smtClean="0">
              <a:latin typeface="+mn-ea"/>
              <a:cs typeface="Roboto"/>
              <a:sym typeface="Roboto"/>
            </a:endParaRPr>
          </a:p>
          <a:p>
            <a:pPr algn="ctr"/>
            <a:r>
              <a:rPr lang="ko-KR" altLang="en-US" b="1" dirty="0" err="1" smtClean="0">
                <a:latin typeface="+mn-ea"/>
                <a:cs typeface="Roboto"/>
                <a:sym typeface="Roboto"/>
              </a:rPr>
              <a:t>데이터셋</a:t>
            </a:r>
            <a:endParaRPr b="1" dirty="0">
              <a:latin typeface="+mn-ea"/>
              <a:cs typeface="Roboto"/>
              <a:sym typeface="Roboto"/>
            </a:endParaRPr>
          </a:p>
        </p:txBody>
      </p:sp>
      <p:sp>
        <p:nvSpPr>
          <p:cNvPr id="118" name="Google Shape;240;p38"/>
          <p:cNvSpPr txBox="1"/>
          <p:nvPr/>
        </p:nvSpPr>
        <p:spPr>
          <a:xfrm>
            <a:off x="5085300" y="3787144"/>
            <a:ext cx="1787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모델</a:t>
            </a:r>
            <a:endParaRPr b="1" dirty="0">
              <a:latin typeface="+mn-ea"/>
              <a:cs typeface="Roboto"/>
              <a:sym typeface="Roboto"/>
            </a:endParaRPr>
          </a:p>
          <a:p>
            <a:pPr algn="ctr"/>
            <a:r>
              <a:rPr lang="en-US" altLang="ko-KR" b="1" dirty="0" smtClean="0">
                <a:latin typeface="+mn-ea"/>
                <a:cs typeface="Roboto"/>
                <a:sym typeface="Roboto"/>
              </a:rPr>
              <a:t>Training</a:t>
            </a:r>
          </a:p>
          <a:p>
            <a:pPr algn="ctr"/>
            <a:r>
              <a:rPr lang="en-US" altLang="ko-KR" b="1" dirty="0" smtClean="0">
                <a:latin typeface="+mn-ea"/>
                <a:cs typeface="Roboto"/>
                <a:sym typeface="Roboto"/>
              </a:rPr>
              <a:t>(</a:t>
            </a:r>
            <a:r>
              <a:rPr lang="ko-KR" altLang="en-US" b="1" dirty="0" smtClean="0">
                <a:latin typeface="+mn-ea"/>
                <a:cs typeface="Roboto"/>
                <a:sym typeface="Roboto"/>
              </a:rPr>
              <a:t>학습</a:t>
            </a:r>
            <a:r>
              <a:rPr lang="en-US" altLang="ko-KR" b="1" dirty="0" smtClean="0">
                <a:latin typeface="+mn-ea"/>
                <a:cs typeface="Roboto"/>
                <a:sym typeface="Roboto"/>
              </a:rPr>
              <a:t>)</a:t>
            </a:r>
            <a:endParaRPr b="1" dirty="0">
              <a:latin typeface="+mn-ea"/>
              <a:cs typeface="Roboto"/>
              <a:sym typeface="Roboto"/>
            </a:endParaRPr>
          </a:p>
        </p:txBody>
      </p:sp>
      <p:sp>
        <p:nvSpPr>
          <p:cNvPr id="119" name="Google Shape;241;p38"/>
          <p:cNvSpPr txBox="1"/>
          <p:nvPr/>
        </p:nvSpPr>
        <p:spPr>
          <a:xfrm>
            <a:off x="7504533" y="3787144"/>
            <a:ext cx="1787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모델</a:t>
            </a:r>
            <a:endParaRPr b="1" dirty="0">
              <a:latin typeface="+mn-ea"/>
              <a:cs typeface="Roboto"/>
              <a:sym typeface="Roboto"/>
            </a:endParaRPr>
          </a:p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테스트</a:t>
            </a:r>
            <a:endParaRPr b="1" dirty="0">
              <a:latin typeface="+mn-ea"/>
              <a:cs typeface="Roboto"/>
              <a:sym typeface="Roboto"/>
            </a:endParaRPr>
          </a:p>
        </p:txBody>
      </p:sp>
      <p:sp>
        <p:nvSpPr>
          <p:cNvPr id="120" name="Google Shape;242;p38"/>
          <p:cNvSpPr txBox="1"/>
          <p:nvPr/>
        </p:nvSpPr>
        <p:spPr>
          <a:xfrm>
            <a:off x="9864367" y="3787144"/>
            <a:ext cx="19060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모델</a:t>
            </a:r>
            <a:endParaRPr b="1" dirty="0">
              <a:latin typeface="+mn-ea"/>
              <a:cs typeface="Roboto"/>
              <a:sym typeface="Roboto"/>
            </a:endParaRPr>
          </a:p>
          <a:p>
            <a:pPr algn="ctr"/>
            <a:r>
              <a:rPr lang="ko-KR" altLang="en-US" b="1" dirty="0" smtClean="0">
                <a:latin typeface="+mn-ea"/>
                <a:cs typeface="Roboto"/>
                <a:sym typeface="Roboto"/>
              </a:rPr>
              <a:t>배포</a:t>
            </a:r>
            <a:endParaRPr b="1" dirty="0">
              <a:latin typeface="+mn-ea"/>
              <a:cs typeface="Roboto"/>
              <a:sym typeface="Roboto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사이킷런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(</a:t>
            </a:r>
            <a:r>
              <a:rPr lang="en-US" altLang="ko-KR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Scikit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-learn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)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675" y="1003252"/>
            <a:ext cx="11361404" cy="46166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가장 </a:t>
            </a:r>
            <a:r>
              <a:rPr lang="ko-KR" altLang="en-US" sz="2400" b="1" spc="-80" dirty="0" err="1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인기있는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 err="1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머신러닝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패키지이며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,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많은 </a:t>
            </a:r>
            <a:r>
              <a:rPr lang="ko-KR" altLang="en-US" sz="2400" b="1" spc="-80" dirty="0" err="1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머신러닝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알고리즘이 내장되어 있습니다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2710" y="2098433"/>
            <a:ext cx="5622048" cy="461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ko-KR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sklearn.family</a:t>
            </a:r>
            <a:r>
              <a:rPr lang="en-US" altLang="ko-KR" sz="2400" b="1" dirty="0"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latin typeface="Consolas" panose="020B0609020204030204" pitchFamily="49" charset="0"/>
              </a:rPr>
              <a:t>Model</a:t>
            </a:r>
            <a:endParaRPr lang="ko-KR" altLang="en-US" sz="2400" b="1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710" y="3681049"/>
            <a:ext cx="8510659" cy="230832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ko-KR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 err="1">
                <a:latin typeface="Consolas" panose="020B0609020204030204" pitchFamily="49" charset="0"/>
              </a:rPr>
              <a:t>LinearRegression</a:t>
            </a:r>
            <a:endParaRPr lang="en-US" altLang="ko-KR" sz="2400" b="1" dirty="0">
              <a:latin typeface="Consolas" panose="020B0609020204030204" pitchFamily="49" charset="0"/>
            </a:endParaRPr>
          </a:p>
          <a:p>
            <a:endParaRPr lang="en-US" altLang="ko-KR" sz="2400" b="1" dirty="0">
              <a:latin typeface="Consolas" panose="020B0609020204030204" pitchFamily="49" charset="0"/>
            </a:endParaRPr>
          </a:p>
          <a:p>
            <a:r>
              <a:rPr lang="en-US" altLang="ko-KR" sz="2400" b="1" dirty="0">
                <a:latin typeface="Consolas" panose="020B0609020204030204" pitchFamily="49" charset="0"/>
              </a:rPr>
              <a:t>model = </a:t>
            </a:r>
            <a:r>
              <a:rPr lang="en-US" altLang="ko-KR" sz="2400" b="1" dirty="0" err="1">
                <a:latin typeface="Consolas" panose="020B0609020204030204" pitchFamily="49" charset="0"/>
              </a:rPr>
              <a:t>LinearRegression</a:t>
            </a:r>
            <a:r>
              <a:rPr lang="en-US" altLang="ko-KR" sz="2400" b="1" dirty="0" smtClean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Consolas" panose="020B0609020204030204" pitchFamily="49" charset="0"/>
              </a:rPr>
              <a:t>model.fit</a:t>
            </a:r>
            <a:r>
              <a:rPr lang="en-US" altLang="ko-KR" sz="2400" b="1" dirty="0">
                <a:latin typeface="Consolas" panose="020B0609020204030204" pitchFamily="49" charset="0"/>
              </a:rPr>
              <a:t>(</a:t>
            </a:r>
            <a:r>
              <a:rPr lang="en-US" altLang="ko-KR" sz="2400" b="1" dirty="0" err="1">
                <a:latin typeface="Consolas" panose="020B0609020204030204" pitchFamily="49" charset="0"/>
              </a:rPr>
              <a:t>X_train</a:t>
            </a:r>
            <a:r>
              <a:rPr lang="en-US" altLang="ko-KR" sz="2400" b="1" dirty="0">
                <a:latin typeface="Consolas" panose="020B0609020204030204" pitchFamily="49" charset="0"/>
              </a:rPr>
              <a:t>, </a:t>
            </a:r>
            <a:r>
              <a:rPr lang="en-US" altLang="ko-KR" sz="2400" b="1" dirty="0" err="1">
                <a:latin typeface="Consolas" panose="020B0609020204030204" pitchFamily="49" charset="0"/>
              </a:rPr>
              <a:t>y_train</a:t>
            </a:r>
            <a:r>
              <a:rPr lang="en-US" altLang="ko-KR" sz="2400" b="1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latin typeface="Consolas" panose="020B0609020204030204" pitchFamily="49" charset="0"/>
              </a:rPr>
              <a:t>model.predict</a:t>
            </a:r>
            <a:r>
              <a:rPr lang="en-US" altLang="ko-KR" sz="2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2400" b="1" dirty="0" err="1" smtClean="0">
                <a:latin typeface="Consolas" panose="020B0609020204030204" pitchFamily="49" charset="0"/>
              </a:rPr>
              <a:t>X_test</a:t>
            </a:r>
            <a:r>
              <a:rPr lang="en-US" altLang="ko-KR" sz="2400" b="1" dirty="0" smtClean="0">
                <a:latin typeface="Consolas" panose="020B0609020204030204" pitchFamily="49" charset="0"/>
              </a:rPr>
              <a:t>)</a:t>
            </a:r>
            <a:endParaRPr lang="en-US" altLang="ko-KR" sz="2400" b="1" dirty="0">
              <a:latin typeface="Consolas" panose="020B0609020204030204" pitchFamily="49" charset="0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3242944" y="2749062"/>
            <a:ext cx="1292517" cy="902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1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선형 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회귀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(Linear Regression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0" y="2149730"/>
            <a:ext cx="3923453" cy="294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4" y="2010717"/>
            <a:ext cx="3933935" cy="308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69" y="2255330"/>
            <a:ext cx="3927500" cy="283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3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선형 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회귀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(Linear Regression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127" y="1150241"/>
            <a:ext cx="111436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sklearn.model_selection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train_test_split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sklearn.linear_model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LinearRegression</a:t>
            </a:r>
            <a:endParaRPr lang="en-US" altLang="ko-KR" sz="2400" dirty="0" smtClean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Consolas" panose="020B0609020204030204" pitchFamily="49" charset="0"/>
              </a:rPr>
              <a:t>X_train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X_test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y_train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y_test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A568D2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2400" dirty="0" err="1">
                <a:latin typeface="Consolas" panose="020B0609020204030204" pitchFamily="49" charset="0"/>
              </a:rPr>
              <a:t>train_test_split</a:t>
            </a:r>
            <a:r>
              <a:rPr lang="en-US" altLang="ko-KR" sz="2400" dirty="0">
                <a:latin typeface="Consolas" panose="020B0609020204030204" pitchFamily="49" charset="0"/>
              </a:rPr>
              <a:t>(X, y, </a:t>
            </a:r>
            <a:endParaRPr lang="en-US" altLang="ko-KR" sz="2400" dirty="0" smtClean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en-US" altLang="ko-KR" sz="2400" dirty="0" smtClean="0">
                <a:latin typeface="Consolas" panose="020B0609020204030204" pitchFamily="49" charset="0"/>
              </a:rPr>
              <a:t>					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test_size</a:t>
            </a:r>
            <a:r>
              <a:rPr lang="en-US" altLang="ko-KR" sz="2400" dirty="0" smtClean="0">
                <a:solidFill>
                  <a:srgbClr val="A568D2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random_state</a:t>
            </a:r>
            <a:r>
              <a:rPr lang="en-US" altLang="ko-KR" sz="2400" dirty="0">
                <a:solidFill>
                  <a:srgbClr val="A568D2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42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model</a:t>
            </a:r>
            <a:r>
              <a:rPr lang="en-US" altLang="ko-KR" sz="2400" dirty="0">
                <a:solidFill>
                  <a:srgbClr val="A568D2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400" dirty="0" err="1">
                <a:latin typeface="Consolas" panose="020B0609020204030204" pitchFamily="49" charset="0"/>
              </a:rPr>
              <a:t>LinearRegression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Consolas" panose="020B0609020204030204" pitchFamily="49" charset="0"/>
              </a:rPr>
              <a:t>model.fit</a:t>
            </a:r>
            <a:r>
              <a:rPr lang="en-US" altLang="ko-KR" sz="2400" dirty="0"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latin typeface="Consolas" panose="020B0609020204030204" pitchFamily="49" charset="0"/>
              </a:rPr>
              <a:t>X_train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y_train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Consolas" panose="020B0609020204030204" pitchFamily="49" charset="0"/>
              </a:rPr>
              <a:t>predictions</a:t>
            </a:r>
            <a:r>
              <a:rPr lang="en-US" altLang="ko-KR" sz="2400" dirty="0">
                <a:solidFill>
                  <a:srgbClr val="A568D2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400" dirty="0" err="1">
                <a:latin typeface="Consolas" panose="020B0609020204030204" pitchFamily="49" charset="0"/>
              </a:rPr>
              <a:t>model.predict</a:t>
            </a:r>
            <a:r>
              <a:rPr lang="en-US" altLang="ko-KR" sz="2400" dirty="0"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latin typeface="Consolas" panose="020B0609020204030204" pitchFamily="49" charset="0"/>
              </a:rPr>
              <a:t>X_test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1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데이터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5124" name="Picture 4" descr="New Data Shows Just How Unequal Tipping Can Be - Ea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40" y="4985803"/>
            <a:ext cx="2828400" cy="188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Why sharing a plate leads to better negotiation outcomes | University of  Chicago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57" y="5007900"/>
            <a:ext cx="3327684" cy="18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aborn | Regression Plots - GeeksforGee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13" y="906306"/>
            <a:ext cx="8885269" cy="40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Living on a Dime: Small Wages and Large Gender Wage Gap in Restaurant  Industry, According to Recent Report – FemCha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/>
          <a:stretch/>
        </p:blipFill>
        <p:spPr bwMode="auto">
          <a:xfrm>
            <a:off x="7544639" y="4994909"/>
            <a:ext cx="2768643" cy="18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로지스틱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회귀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(Logistic Regression)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981" y="984044"/>
            <a:ext cx="11666700" cy="286232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이진 분류 규칙은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0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과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1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의 두 클래스를 갖는 것으로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일반 선형 회귀 모델을 이진분류에 사용할 수 없습니다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대신 선형 회귀를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로지스틱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회귀 곡선으로 변환 할 수 있으며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로지스틱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회귀 곡선은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0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과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1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사이에서만 이동할 수 있으므로 분류에 사용할 수 있습니다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 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로지스틱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회귀는 선형 회귀처럼 바로 결과를 출력하지 않고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로지스틱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(logistic)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을 출력합니다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로지스틱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회귀는 샘플이 특정 데이터에 속할 확률을 추정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이진분류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하는 데 사용됩니다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추정 확률이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50%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가 넘으면 모델은 그 샘플이 해당 클래스에 속한다고 예측합니다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5" y="4499584"/>
            <a:ext cx="2998516" cy="21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94" y="4630733"/>
            <a:ext cx="5852621" cy="197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47297" y="4013778"/>
            <a:ext cx="1512273" cy="40011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ko-KR" altLang="en-US" sz="2000" b="1" spc="-80" dirty="0" err="1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로지스틱</a:t>
            </a:r>
            <a:r>
              <a:rPr lang="ko-KR" altLang="en-US" sz="20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함수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430925" y="4013778"/>
            <a:ext cx="1934184" cy="40011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ko-KR" altLang="en-US" sz="2000" b="1" spc="-80" dirty="0" err="1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로지스틱</a:t>
            </a:r>
            <a:r>
              <a:rPr lang="ko-KR" altLang="en-US" sz="20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확률모델</a:t>
            </a: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49" y="3834266"/>
            <a:ext cx="2841625" cy="75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207" y="4622965"/>
            <a:ext cx="2472316" cy="51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77374" y="4013778"/>
            <a:ext cx="1574149" cy="40011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ko-KR" altLang="en-US" sz="20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일반 선형 모델</a:t>
            </a:r>
          </a:p>
        </p:txBody>
      </p:sp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217" y="5289483"/>
            <a:ext cx="22574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7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96" y="5324829"/>
            <a:ext cx="4734003" cy="153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로지스틱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회귀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(Logistic Regression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310" y="1117099"/>
            <a:ext cx="1114368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000" dirty="0" err="1">
                <a:latin typeface="Consolas" panose="020B0609020204030204" pitchFamily="49" charset="0"/>
              </a:rPr>
              <a:t>sklearn.model_selection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2000" dirty="0" err="1">
                <a:latin typeface="Consolas" panose="020B0609020204030204" pitchFamily="49" charset="0"/>
              </a:rPr>
              <a:t>train_test_split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000" dirty="0" err="1">
                <a:latin typeface="Consolas" panose="020B0609020204030204" pitchFamily="49" charset="0"/>
              </a:rPr>
              <a:t>sklearn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.linear_model</a:t>
            </a:r>
            <a:r>
              <a:rPr lang="en-US" altLang="ko-KR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LogisticRegression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sklearn.metrics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classification_report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# </a:t>
            </a:r>
            <a:r>
              <a:rPr lang="ko-KR" altLang="en-US" sz="2000" dirty="0" err="1" smtClean="0"/>
              <a:t>데이터셋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> </a:t>
            </a:r>
            <a:r>
              <a:rPr lang="en-US" altLang="ko-KR" sz="2000" u="sng" dirty="0">
                <a:hlinkClick r:id="rId4"/>
              </a:rPr>
              <a:t>https://www.kaggle.com/c/titanic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train = </a:t>
            </a:r>
            <a:r>
              <a:rPr lang="en-US" altLang="ko-KR" sz="2000" dirty="0" err="1" smtClean="0"/>
              <a:t>pd.read_csv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aidu_framework.config.data_dir</a:t>
            </a:r>
            <a:r>
              <a:rPr lang="en-US" altLang="ko-KR" sz="2000" dirty="0" smtClean="0"/>
              <a:t> </a:t>
            </a:r>
            <a:r>
              <a:rPr lang="en-US" altLang="ko-KR" sz="2000" dirty="0">
                <a:solidFill>
                  <a:srgbClr val="0000CC"/>
                </a:solidFill>
              </a:rPr>
              <a:t>+</a:t>
            </a:r>
            <a:r>
              <a:rPr lang="en-US" altLang="ko-KR" sz="2000" dirty="0"/>
              <a:t> </a:t>
            </a:r>
            <a:r>
              <a:rPr lang="en-US" altLang="ko-KR" sz="2000" dirty="0" smtClean="0">
                <a:solidFill>
                  <a:srgbClr val="C00000"/>
                </a:solidFill>
              </a:rPr>
              <a:t>'/train.csv</a:t>
            </a:r>
            <a:r>
              <a:rPr lang="en-US" altLang="ko-KR" sz="2000" dirty="0">
                <a:solidFill>
                  <a:srgbClr val="C00000"/>
                </a:solidFill>
              </a:rPr>
              <a:t>‘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X_train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X_test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y_train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y_test</a:t>
            </a:r>
            <a:r>
              <a:rPr lang="en-US" altLang="ko-KR" sz="2000" dirty="0">
                <a:solidFill>
                  <a:srgbClr val="A568D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rgbClr val="A568D2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train_test_split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	</a:t>
            </a:r>
            <a:r>
              <a:rPr lang="en-US" altLang="ko-KR" sz="2000" dirty="0" smtClean="0">
                <a:latin typeface="Consolas" panose="020B0609020204030204" pitchFamily="49" charset="0"/>
              </a:rPr>
              <a:t>	   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train.drop</a:t>
            </a:r>
            <a:r>
              <a:rPr lang="en-US" altLang="ko-KR" sz="2000" dirty="0">
                <a:latin typeface="Consolas" panose="020B0609020204030204" pitchFamily="49" charset="0"/>
              </a:rPr>
              <a:t>('</a:t>
            </a:r>
            <a:r>
              <a:rPr lang="en-US" altLang="ko-KR" sz="2000" dirty="0" err="1">
                <a:latin typeface="Consolas" panose="020B0609020204030204" pitchFamily="49" charset="0"/>
              </a:rPr>
              <a:t>Survived',axis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), 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                 </a:t>
            </a:r>
            <a:r>
              <a:rPr lang="en-US" altLang="ko-KR" sz="2000" dirty="0" smtClean="0">
                <a:latin typeface="Consolas" panose="020B0609020204030204" pitchFamily="49" charset="0"/>
              </a:rPr>
              <a:t>train</a:t>
            </a:r>
            <a:r>
              <a:rPr lang="en-US" altLang="ko-KR" sz="2000" dirty="0">
                <a:latin typeface="Consolas" panose="020B0609020204030204" pitchFamily="49" charset="0"/>
              </a:rPr>
              <a:t>['Survived'], </a:t>
            </a:r>
            <a:r>
              <a:rPr lang="en-US" altLang="ko-KR" sz="2000" dirty="0" err="1">
                <a:latin typeface="Consolas" panose="020B0609020204030204" pitchFamily="49" charset="0"/>
              </a:rPr>
              <a:t>test_size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0.30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random_state</a:t>
            </a:r>
            <a:r>
              <a:rPr lang="en-US" altLang="ko-KR" sz="2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42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Consolas" panose="020B0609020204030204" pitchFamily="49" charset="0"/>
              </a:rPr>
              <a:t>model 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LogisticRegression</a:t>
            </a:r>
            <a:r>
              <a:rPr lang="en-US" altLang="ko-KR" sz="2000" dirty="0" smtClean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model.fit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X_train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latin typeface="Consolas" panose="020B0609020204030204" pitchFamily="49" charset="0"/>
              </a:rPr>
              <a:t>y_train</a:t>
            </a:r>
            <a:r>
              <a:rPr lang="en-US" altLang="ko-KR" sz="20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predictions</a:t>
            </a:r>
            <a:r>
              <a:rPr lang="en-US" altLang="ko-KR" sz="2000" dirty="0">
                <a:solidFill>
                  <a:srgbClr val="A568D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solidFill>
                  <a:srgbClr val="A568D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model.predict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X_test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classification_report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y_test,predictions</a:t>
            </a:r>
            <a:r>
              <a:rPr lang="en-US" altLang="ko-KR" sz="2000" dirty="0"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7148363" y="5893909"/>
            <a:ext cx="294825" cy="395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0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http://i.imgur.com/gLBo1g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82" y="2973836"/>
            <a:ext cx="5111663" cy="296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K-</a:t>
            </a:r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최근접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이웃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K-Nearest Neighbor)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6422823"/>
            <a:ext cx="12192000" cy="307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ko-KR" altLang="en-US" sz="1400" dirty="0"/>
              <a:t>출처 </a:t>
            </a:r>
            <a:r>
              <a:rPr lang="en-US" altLang="ko-KR" sz="1400" dirty="0"/>
              <a:t>: https://ratsgo.github.io/machine%20learning/2017/04/17/KNN/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50981" y="1034844"/>
            <a:ext cx="11666700" cy="193899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KNN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은 새로운 데이터가 주어졌을 때 기존 데이터 가운데 가장 가까운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k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개 이웃의 정보로 새로운 데이터를 </a:t>
            </a:r>
            <a:endParaRPr lang="en-US" altLang="ko-KR" sz="2000" dirty="0" smtClean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   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예측하는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방법론입니다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 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아래 그림처럼 검은색 점의 범주 정보는 주변 이웃들을 가지고 추론해낼 수 있습니다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 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만약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k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가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1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이라면 오렌지색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k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가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3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이라면 녹색으로 분류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(classification)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하는 것입니다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만약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회귀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(regression)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문제라면 이웃들 종속변수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(y)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의 평균이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예측값이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90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K-</a:t>
            </a:r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최근접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이웃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K-Nearest Neighbor)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48" y="2299427"/>
            <a:ext cx="4570712" cy="336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8160" y="1114087"/>
            <a:ext cx="11403440" cy="55399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알고리즘이 간단하며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큰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데이터셋과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고차원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데이터에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적합하지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않은 단점이 있습니다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  <a:endParaRPr lang="en-US" altLang="ko-KR" sz="2000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9" y="2519999"/>
            <a:ext cx="59912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6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결정 트리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(Decision Tree)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981" y="1034846"/>
            <a:ext cx="11666700" cy="1015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분류와 회귀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작업 이 가능한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다재다능한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머신러닝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알고리즘입니다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복잡한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데이터셋도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학습할 수 있으며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강력한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머신러닝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알고리즘인 랜덤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포레스트의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기본 구성 요소입니다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57" y="2710159"/>
            <a:ext cx="5027418" cy="394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Start to learn Machine Learning with the Iris flower classification  challenge | by Felipe Trindade | gft-engineering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710159"/>
            <a:ext cx="4111625" cy="37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63131" y="2720999"/>
            <a:ext cx="67197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꽃잎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69975" y="3345933"/>
            <a:ext cx="91563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꽃받침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69975" y="2217461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붓꽃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(Iris)</a:t>
            </a:r>
            <a:endParaRPr lang="ko-KR" altLang="en-US" sz="20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40475" y="2217461"/>
            <a:ext cx="2268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0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붓꽃 분류 </a:t>
            </a:r>
            <a:r>
              <a:rPr lang="ko-KR" altLang="en-US" sz="2000" b="1" spc="-80" dirty="0" err="1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결정트리</a:t>
            </a:r>
            <a:endParaRPr lang="ko-KR" altLang="en-US" sz="20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8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결정 트리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(Decision Tree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)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310" y="1117099"/>
            <a:ext cx="11143689" cy="570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sklearn.datasets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load_iris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sklearn.tree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DecisionTreeClassifier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iris 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load_iris</a:t>
            </a:r>
            <a:r>
              <a:rPr lang="en-US" altLang="ko-KR" sz="2000" dirty="0"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X 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iris.data</a:t>
            </a:r>
            <a:r>
              <a:rPr lang="en-US" altLang="ko-KR" sz="2000" dirty="0">
                <a:latin typeface="Consolas" panose="020B0609020204030204" pitchFamily="49" charset="0"/>
              </a:rPr>
              <a:t>[:, 2:] </a:t>
            </a:r>
            <a:r>
              <a:rPr lang="en-US" altLang="ko-KR" sz="2000" i="1" dirty="0">
                <a:solidFill>
                  <a:srgbClr val="0070C0"/>
                </a:solidFill>
                <a:latin typeface="Consolas" panose="020B0609020204030204" pitchFamily="49" charset="0"/>
              </a:rPr>
              <a:t># petal length and width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y 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iris.target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dtree_clf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DecisionTreeClassifier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max_depth</a:t>
            </a:r>
            <a:r>
              <a:rPr lang="en-US" altLang="ko-KR" sz="20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>
                <a:latin typeface="Consolas" panose="020B0609020204030204" pitchFamily="49" charset="0"/>
              </a:rPr>
              <a:t>2)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dtree_clf.fit</a:t>
            </a:r>
            <a:r>
              <a:rPr lang="en-US" altLang="ko-KR" sz="2000" dirty="0">
                <a:latin typeface="Consolas" panose="020B0609020204030204" pitchFamily="49" charset="0"/>
              </a:rPr>
              <a:t>(X, y</a:t>
            </a:r>
            <a:r>
              <a:rPr lang="en-US" altLang="ko-KR" sz="2000" dirty="0" smtClean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dtree_clf.predict_proba</a:t>
            </a:r>
            <a:r>
              <a:rPr lang="en-US" altLang="ko-KR" sz="2000" dirty="0">
                <a:latin typeface="Consolas" panose="020B0609020204030204" pitchFamily="49" charset="0"/>
              </a:rPr>
              <a:t>([[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1.5</a:t>
            </a:r>
            <a:r>
              <a:rPr lang="en-US" altLang="ko-KR" sz="2000" dirty="0" smtClean="0">
                <a:latin typeface="Consolas" panose="020B0609020204030204" pitchFamily="49" charset="0"/>
              </a:rPr>
              <a:t>]])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000" dirty="0" smtClean="0">
                <a:latin typeface="Consolas" panose="020B0609020204030204" pitchFamily="49" charset="0"/>
              </a:rPr>
              <a:t>array</a:t>
            </a:r>
            <a:r>
              <a:rPr lang="en-US" altLang="ko-KR" sz="2000" dirty="0">
                <a:latin typeface="Consolas" panose="020B0609020204030204" pitchFamily="49" charset="0"/>
              </a:rPr>
              <a:t>([[0. , 0.90740741, 0.09259259]])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Consolas" panose="020B0609020204030204" pitchFamily="49" charset="0"/>
              </a:rPr>
              <a:t>dtree_clf.predict</a:t>
            </a:r>
            <a:r>
              <a:rPr lang="en-US" altLang="ko-KR" sz="2000" dirty="0">
                <a:latin typeface="Consolas" panose="020B0609020204030204" pitchFamily="49" charset="0"/>
              </a:rPr>
              <a:t>([[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1.5</a:t>
            </a:r>
            <a:r>
              <a:rPr lang="en-US" altLang="ko-KR" sz="2000" dirty="0" smtClean="0">
                <a:latin typeface="Consolas" panose="020B0609020204030204" pitchFamily="49" charset="0"/>
              </a:rPr>
              <a:t>]])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000" dirty="0" smtClean="0">
                <a:latin typeface="Consolas" panose="020B0609020204030204" pitchFamily="49" charset="0"/>
              </a:rPr>
              <a:t>array</a:t>
            </a:r>
            <a:r>
              <a:rPr lang="en-US" altLang="ko-KR" sz="2000" dirty="0">
                <a:latin typeface="Consolas" panose="020B0609020204030204" pitchFamily="49" charset="0"/>
              </a:rPr>
              <a:t>([1])</a:t>
            </a:r>
          </a:p>
        </p:txBody>
      </p:sp>
    </p:spTree>
    <p:extLst>
      <p:ext uri="{BB962C8B-B14F-4D97-AF65-F5344CB8AC3E}">
        <p14:creationId xmlns:p14="http://schemas.microsoft.com/office/powerpoint/2010/main" val="6645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랜덤 </a:t>
            </a:r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포레스트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(Random Forest)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981" y="1034844"/>
            <a:ext cx="11941020" cy="14773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일련의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예측기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분류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회귀모델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로 부터 예측을 수집하면 가장 좋은 모델 하나보다 더 좋은 예측을 얻을 수 있습니다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일련의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예측기를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앙상블이라고 부르며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결정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트리의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앙상블을 랜덤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포레스트라고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훈련 세트로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부터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무작위로 각기 다른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서브셋을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만들어 일련의 결정 트리 분류기를 훈련시킬 수 있습니다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pic>
        <p:nvPicPr>
          <p:cNvPr id="8" name="Google Shape;6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951" y="2512172"/>
            <a:ext cx="5852680" cy="4345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8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랜덤 </a:t>
            </a:r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포레스트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(Random Forest)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309" y="909889"/>
            <a:ext cx="1114368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400" dirty="0" err="1">
                <a:latin typeface="Consolas" panose="020B0609020204030204" pitchFamily="49" charset="0"/>
              </a:rPr>
              <a:t>sklearn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400" dirty="0">
                <a:latin typeface="Consolas" panose="020B0609020204030204" pitchFamily="49" charset="0"/>
              </a:rPr>
              <a:t>datasets</a:t>
            </a:r>
          </a:p>
          <a:p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400" dirty="0" err="1">
                <a:latin typeface="Consolas" panose="020B0609020204030204" pitchFamily="49" charset="0"/>
              </a:rPr>
              <a:t>sklearn.model_selection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train_test_split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400" dirty="0" err="1">
                <a:latin typeface="Consolas" panose="020B0609020204030204" pitchFamily="49" charset="0"/>
              </a:rPr>
              <a:t>sklearn.ensemble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RandomForestClassifier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2400" dirty="0" err="1">
                <a:latin typeface="Consolas" panose="020B0609020204030204" pitchFamily="49" charset="0"/>
              </a:rPr>
              <a:t>sklearn.metrics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accuracy_score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endParaRPr lang="en-US" altLang="ko-KR" sz="2400" dirty="0" smtClean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iris = </a:t>
            </a:r>
            <a:r>
              <a:rPr lang="en-US" altLang="ko-KR" sz="2400" dirty="0" err="1">
                <a:latin typeface="Consolas" panose="020B0609020204030204" pitchFamily="49" charset="0"/>
              </a:rPr>
              <a:t>datasets.load_iris</a:t>
            </a:r>
            <a:r>
              <a:rPr lang="en-US" altLang="ko-KR" sz="24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df</a:t>
            </a:r>
            <a:r>
              <a:rPr lang="en-US" altLang="ko-KR" sz="2400" dirty="0">
                <a:latin typeface="Consolas" panose="020B0609020204030204" pitchFamily="49" charset="0"/>
              </a:rPr>
              <a:t> = </a:t>
            </a:r>
            <a:r>
              <a:rPr lang="en-US" altLang="ko-KR" sz="2400" dirty="0" err="1">
                <a:latin typeface="Consolas" panose="020B0609020204030204" pitchFamily="49" charset="0"/>
              </a:rPr>
              <a:t>pd.DataFrame</a:t>
            </a:r>
            <a:r>
              <a:rPr lang="en-US" altLang="ko-KR" sz="2400" dirty="0"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latin typeface="Consolas" panose="020B0609020204030204" pitchFamily="49" charset="0"/>
              </a:rPr>
              <a:t>iris.data</a:t>
            </a:r>
            <a:r>
              <a:rPr lang="en-US" altLang="ko-KR" sz="2400" dirty="0">
                <a:latin typeface="Consolas" panose="020B0609020204030204" pitchFamily="49" charset="0"/>
              </a:rPr>
              <a:t>, columns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err="1">
                <a:latin typeface="Consolas" panose="020B0609020204030204" pitchFamily="49" charset="0"/>
              </a:rPr>
              <a:t>iris.feature_names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X_train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X_test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y_train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y_test</a:t>
            </a:r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smtClean="0"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</a:rPr>
              <a:t>train_test_split</a:t>
            </a:r>
            <a:r>
              <a:rPr lang="en-US" altLang="ko-KR" sz="24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df</a:t>
            </a:r>
            <a:r>
              <a:rPr lang="en-US" altLang="ko-KR" sz="2400" dirty="0" smtClean="0">
                <a:latin typeface="Consolas" panose="020B0609020204030204" pitchFamily="49" charset="0"/>
              </a:rPr>
              <a:t>[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iris.feature_names</a:t>
            </a:r>
            <a:r>
              <a:rPr lang="en-US" altLang="ko-KR" sz="2400" dirty="0">
                <a:latin typeface="Consolas" panose="020B0609020204030204" pitchFamily="49" charset="0"/>
              </a:rPr>
              <a:t>], </a:t>
            </a:r>
            <a:r>
              <a:rPr lang="en-US" altLang="ko-KR" sz="2400" dirty="0" err="1">
                <a:latin typeface="Consolas" panose="020B0609020204030204" pitchFamily="49" charset="0"/>
              </a:rPr>
              <a:t>iris.target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test_size</a:t>
            </a:r>
            <a:r>
              <a:rPr lang="en-US" altLang="ko-KR" sz="2400" dirty="0">
                <a:latin typeface="Consolas" panose="020B0609020204030204" pitchFamily="49" charset="0"/>
              </a:rPr>
              <a:t>=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0.25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smtClean="0">
                <a:latin typeface="Consolas" panose="020B0609020204030204" pitchFamily="49" charset="0"/>
              </a:rPr>
              <a:t>	stratify=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iris.target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random_state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42</a:t>
            </a:r>
            <a:r>
              <a:rPr lang="en-US" altLang="ko-KR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 err="1" smtClean="0">
                <a:latin typeface="Consolas" panose="020B0609020204030204" pitchFamily="49" charset="0"/>
              </a:rPr>
              <a:t>rf</a:t>
            </a:r>
            <a:r>
              <a:rPr lang="en-US" altLang="ko-KR" sz="2400" dirty="0" smtClean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RandomForestClassifier</a:t>
            </a:r>
            <a:r>
              <a:rPr lang="en-US" altLang="ko-KR" sz="2400" dirty="0" smtClean="0">
                <a:latin typeface="Consolas" panose="020B0609020204030204" pitchFamily="49" charset="0"/>
              </a:rPr>
              <a:t>(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n_estimators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50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endParaRPr lang="en-US" altLang="ko-KR" sz="2400" dirty="0" smtClean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 </a:t>
            </a:r>
            <a:r>
              <a:rPr lang="en-US" altLang="ko-KR" sz="2400" dirty="0" smtClean="0">
                <a:latin typeface="Consolas" panose="020B0609020204030204" pitchFamily="49" charset="0"/>
              </a:rPr>
              <a:t>                          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max_depth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smtClean="0">
                <a:latin typeface="Consolas" panose="020B0609020204030204" pitchFamily="49" charset="0"/>
              </a:rPr>
              <a:t>						                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random_state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42</a:t>
            </a:r>
            <a:r>
              <a:rPr lang="en-US" altLang="ko-KR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 err="1" smtClean="0">
                <a:latin typeface="Consolas" panose="020B0609020204030204" pitchFamily="49" charset="0"/>
              </a:rPr>
              <a:t>rf.fit</a:t>
            </a:r>
            <a:r>
              <a:rPr lang="en-US" altLang="ko-KR" sz="2400" dirty="0" smtClean="0">
                <a:latin typeface="Consolas" panose="020B0609020204030204" pitchFamily="49" charset="0"/>
              </a:rPr>
              <a:t>(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X_train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latin typeface="Consolas" panose="020B0609020204030204" pitchFamily="49" charset="0"/>
              </a:rPr>
              <a:t>y_train</a:t>
            </a:r>
            <a:r>
              <a:rPr lang="en-US" altLang="ko-KR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 smtClean="0">
                <a:latin typeface="Consolas" panose="020B0609020204030204" pitchFamily="49" charset="0"/>
              </a:rPr>
              <a:t>predicted 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rf.predict</a:t>
            </a:r>
            <a:r>
              <a:rPr lang="en-US" altLang="ko-KR" sz="2400" dirty="0" smtClean="0">
                <a:latin typeface="Consolas" panose="020B0609020204030204" pitchFamily="49" charset="0"/>
              </a:rPr>
              <a:t>(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X_test</a:t>
            </a:r>
            <a:r>
              <a:rPr lang="en-US" altLang="ko-KR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 smtClean="0">
                <a:latin typeface="Consolas" panose="020B0609020204030204" pitchFamily="49" charset="0"/>
              </a:rPr>
              <a:t>accuracy </a:t>
            </a:r>
            <a:r>
              <a:rPr lang="en-US" altLang="ko-KR" sz="2400" dirty="0">
                <a:solidFill>
                  <a:srgbClr val="7030A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accuracy_score</a:t>
            </a:r>
            <a:r>
              <a:rPr lang="en-US" altLang="ko-KR" sz="2400" dirty="0" smtClean="0">
                <a:latin typeface="Consolas" panose="020B0609020204030204" pitchFamily="49" charset="0"/>
              </a:rPr>
              <a:t>(</a:t>
            </a:r>
            <a:r>
              <a:rPr lang="en-US" altLang="ko-KR" sz="2400" dirty="0" err="1" smtClean="0">
                <a:latin typeface="Consolas" panose="020B0609020204030204" pitchFamily="49" charset="0"/>
              </a:rPr>
              <a:t>y_test</a:t>
            </a:r>
            <a:r>
              <a:rPr lang="en-US" altLang="ko-KR" sz="2400" dirty="0">
                <a:latin typeface="Consolas" panose="020B0609020204030204" pitchFamily="49" charset="0"/>
              </a:rPr>
              <a:t>, predicted</a:t>
            </a:r>
            <a:r>
              <a:rPr lang="en-US" altLang="ko-KR" sz="2400" dirty="0" smtClean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81621" y="4631907"/>
            <a:ext cx="312008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</a:rPr>
              <a:t>shift+tab</a:t>
            </a:r>
            <a:r>
              <a:rPr lang="en-US" altLang="ko-KR" b="1" dirty="0" smtClean="0">
                <a:solidFill>
                  <a:srgbClr val="0070C0"/>
                </a:solidFill>
              </a:rPr>
              <a:t> : </a:t>
            </a:r>
            <a:r>
              <a:rPr lang="ko-KR" altLang="en-US" b="1" dirty="0" smtClean="0">
                <a:solidFill>
                  <a:srgbClr val="0070C0"/>
                </a:solidFill>
              </a:rPr>
              <a:t>함수 설명 보기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4" t="10563" r="-1" b="33539"/>
          <a:stretch/>
        </p:blipFill>
        <p:spPr bwMode="auto">
          <a:xfrm>
            <a:off x="8266631" y="4949234"/>
            <a:ext cx="3235519" cy="183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7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랜덤 </a:t>
            </a:r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포레스트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(Random Forest)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310" y="1117099"/>
            <a:ext cx="1114368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n_estimators</a:t>
            </a:r>
            <a:r>
              <a:rPr lang="en-US" altLang="ko-KR" sz="2000" dirty="0"/>
              <a:t> : </a:t>
            </a:r>
            <a:r>
              <a:rPr lang="ko-KR" altLang="en-US" sz="2000" dirty="0"/>
              <a:t>모델에서 사용할 트리 </a:t>
            </a:r>
            <a:r>
              <a:rPr lang="ko-KR" altLang="en-US" sz="2000" dirty="0" err="1"/>
              <a:t>갯수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학습시</a:t>
            </a:r>
            <a:r>
              <a:rPr lang="ko-KR" altLang="en-US" sz="2000" dirty="0"/>
              <a:t> 생성할 트리 </a:t>
            </a:r>
            <a:r>
              <a:rPr lang="ko-KR" altLang="en-US" sz="2000" dirty="0" err="1"/>
              <a:t>갯수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criterion : </a:t>
            </a:r>
            <a:r>
              <a:rPr lang="ko-KR" altLang="en-US" sz="2000" dirty="0"/>
              <a:t>분할 품질을 측정하는 기능 </a:t>
            </a:r>
            <a:r>
              <a:rPr lang="en-US" altLang="ko-KR" sz="2000" dirty="0"/>
              <a:t>(default : </a:t>
            </a:r>
            <a:r>
              <a:rPr lang="en-US" altLang="ko-KR" sz="2000" dirty="0" err="1"/>
              <a:t>gini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max_depth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트리의</a:t>
            </a:r>
            <a:r>
              <a:rPr lang="ko-KR" altLang="en-US" sz="2000" dirty="0"/>
              <a:t> 최대 깊이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min_samples_split</a:t>
            </a:r>
            <a:r>
              <a:rPr lang="en-US" altLang="ko-KR" sz="2000" dirty="0"/>
              <a:t> : </a:t>
            </a:r>
            <a:r>
              <a:rPr lang="ko-KR" altLang="en-US" sz="2000" dirty="0"/>
              <a:t>내부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분할하는데 필요한 최소 샘플 수 </a:t>
            </a:r>
            <a:r>
              <a:rPr lang="en-US" altLang="ko-KR" sz="2000" dirty="0"/>
              <a:t>(default : 2)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min_samples_leaf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리프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있어야 할 최소 샘플 수 </a:t>
            </a:r>
            <a:r>
              <a:rPr lang="en-US" altLang="ko-KR" sz="2000" dirty="0"/>
              <a:t>(default : 1)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min_weight_fraction_leaf</a:t>
            </a:r>
            <a:r>
              <a:rPr lang="en-US" altLang="ko-KR" sz="2000" dirty="0"/>
              <a:t> : </a:t>
            </a:r>
            <a:r>
              <a:rPr lang="en-US" altLang="ko-KR" sz="2000" dirty="0" err="1"/>
              <a:t>min_sample_leaf</a:t>
            </a:r>
            <a:r>
              <a:rPr lang="ko-KR" altLang="en-US" sz="2000" dirty="0"/>
              <a:t>와 같지만 가중치가 부여된 샘플 수에서의 비율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max_features</a:t>
            </a:r>
            <a:r>
              <a:rPr lang="en-US" altLang="ko-KR" sz="2000" dirty="0"/>
              <a:t> :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분할에 사용할 특징의 최대 수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max_leaf_nodes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리프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최대수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min_impurity_decrease</a:t>
            </a:r>
            <a:r>
              <a:rPr lang="en-US" altLang="ko-KR" sz="2000" dirty="0"/>
              <a:t> : </a:t>
            </a:r>
            <a:r>
              <a:rPr lang="ko-KR" altLang="en-US" sz="2000" dirty="0"/>
              <a:t>최소 불순도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min_impurity_split</a:t>
            </a:r>
            <a:r>
              <a:rPr lang="en-US" altLang="ko-KR" sz="2000" dirty="0"/>
              <a:t> : </a:t>
            </a:r>
            <a:r>
              <a:rPr lang="ko-KR" altLang="en-US" sz="2000" dirty="0"/>
              <a:t>나무 성장을 멈추기 위한 </a:t>
            </a:r>
            <a:r>
              <a:rPr lang="ko-KR" altLang="en-US" sz="2000" dirty="0" err="1"/>
              <a:t>임계치</a:t>
            </a:r>
            <a:endParaRPr lang="ko-KR" altLang="en-US" sz="20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bootstrap : </a:t>
            </a:r>
            <a:r>
              <a:rPr lang="ko-KR" altLang="en-US" sz="2000" dirty="0"/>
              <a:t>부트스트랩</a:t>
            </a:r>
            <a:r>
              <a:rPr lang="en-US" altLang="ko-KR" sz="2000" dirty="0"/>
              <a:t>(</a:t>
            </a:r>
            <a:r>
              <a:rPr lang="ko-KR" altLang="en-US" sz="2000" dirty="0"/>
              <a:t>중복허용 샘플링</a:t>
            </a:r>
            <a:r>
              <a:rPr lang="en-US" altLang="ko-KR" sz="2000" dirty="0"/>
              <a:t>) </a:t>
            </a:r>
            <a:r>
              <a:rPr lang="ko-KR" altLang="en-US" sz="2000" dirty="0"/>
              <a:t>사용 여부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oob_score</a:t>
            </a:r>
            <a:r>
              <a:rPr lang="en-US" altLang="ko-KR" sz="2000" dirty="0"/>
              <a:t> : </a:t>
            </a:r>
            <a:r>
              <a:rPr lang="ko-KR" altLang="en-US" sz="2000" dirty="0"/>
              <a:t>일반화 정확도를 줄이기 위해 밖의 샘플 사용 여부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n_jobs</a:t>
            </a:r>
            <a:r>
              <a:rPr lang="en-US" altLang="ko-KR" sz="2000" dirty="0"/>
              <a:t> :</a:t>
            </a:r>
            <a:r>
              <a:rPr lang="ko-KR" altLang="en-US" sz="2000" dirty="0"/>
              <a:t>적합성과 </a:t>
            </a:r>
            <a:r>
              <a:rPr lang="ko-KR" altLang="en-US" sz="2000" dirty="0" err="1"/>
              <a:t>예측성을</a:t>
            </a:r>
            <a:r>
              <a:rPr lang="ko-KR" altLang="en-US" sz="2000" dirty="0"/>
              <a:t> 위해 병렬로 실행할 작업 수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random_state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난수</a:t>
            </a:r>
            <a:r>
              <a:rPr lang="ko-KR" altLang="en-US" sz="2000" dirty="0"/>
              <a:t> </a:t>
            </a:r>
            <a:r>
              <a:rPr lang="en-US" altLang="ko-KR" sz="2000" dirty="0"/>
              <a:t>seed </a:t>
            </a:r>
            <a:r>
              <a:rPr lang="ko-KR" altLang="en-US" sz="2000" dirty="0"/>
              <a:t>설정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verbose : </a:t>
            </a:r>
            <a:r>
              <a:rPr lang="ko-KR" altLang="en-US" sz="2000" dirty="0"/>
              <a:t>실행 과정 출력 </a:t>
            </a:r>
            <a:r>
              <a:rPr lang="ko-KR" altLang="en-US" sz="2000" dirty="0" smtClean="0"/>
              <a:t>여부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서포트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벡터 머신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(SVM)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981" y="1034846"/>
            <a:ext cx="11666700" cy="1015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강력하고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선형이나 비선형 분류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회귀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이상치 탐색에도 사용할 수 있는 다목적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머신러닝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모델입니다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42891" indent="-342891" fontAlgn="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SVM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은 특히 복잡한 분류 모델에 잘 들어 맞으며 작거나 중간 크기의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데이터셋에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적합합니다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pic>
        <p:nvPicPr>
          <p:cNvPr id="8" name="Google Shape;6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95" y="2050509"/>
            <a:ext cx="7556542" cy="4521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5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머신러닝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2437" y="1003251"/>
            <a:ext cx="11361404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ko-KR" altLang="en-US" sz="2400" b="1" spc="-80" dirty="0" err="1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머신러닝을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실현하기 위한 방법론이 </a:t>
            </a:r>
            <a:r>
              <a:rPr lang="ko-KR" altLang="en-US" sz="2400" b="1" spc="-80" dirty="0" err="1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여러개가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있지만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,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그 중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지도학습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(Supervised Learning)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과 </a:t>
            </a:r>
            <a:endParaRPr lang="en-US" altLang="ko-KR" sz="2400" b="1" spc="-80" dirty="0" smtClean="0">
              <a:solidFill>
                <a:srgbClr val="F27173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  <a:p>
            <a:r>
              <a:rPr lang="ko-KR" altLang="en-US" sz="2400" b="1" spc="-80" dirty="0" err="1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비지도학습</a:t>
            </a:r>
            <a:r>
              <a:rPr lang="en-US" altLang="ko-KR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(Un-Supervised Learning)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이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대표적입니다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</a:t>
            </a:r>
            <a:endParaRPr lang="en-US" altLang="ko-KR" sz="2400" b="1" spc="-80" dirty="0">
              <a:solidFill>
                <a:srgbClr val="F27173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567" y="2376843"/>
            <a:ext cx="11116733" cy="2308324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학습시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정답을 알려 주면서 진행하는 학습으로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학습시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데이터와 레이블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정답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 함께 제공됩니다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레이블</a:t>
            </a:r>
            <a:r>
              <a:rPr lang="en-US" altLang="ko-KR" sz="2000" b="1" dirty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(Label)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=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정답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실제값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타깃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클래스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y</a:t>
            </a:r>
          </a:p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예측된 값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=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예측값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분류값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     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(y hat)</a:t>
            </a:r>
          </a:p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데이터마다 레이블을 달기 위해 많은 시간을 투자해야 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지도학습 </a:t>
            </a:r>
            <a:r>
              <a:rPr lang="ko-KR" altLang="en-US" sz="2000" b="1" dirty="0" smtClean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모델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에는 </a:t>
            </a:r>
            <a:r>
              <a:rPr lang="ko-KR" altLang="en-US" sz="2000" b="1" dirty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분류모델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이진분류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다중분류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예측</a:t>
            </a:r>
            <a:r>
              <a:rPr lang="en-US" altLang="ko-KR" sz="2000" b="1" dirty="0" smtClean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회귀</a:t>
            </a:r>
            <a:r>
              <a:rPr lang="en-US" altLang="ko-KR" sz="2000" b="1" dirty="0" smtClean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)</a:t>
            </a:r>
            <a:r>
              <a:rPr lang="ko-KR" altLang="en-US" sz="2000" b="1" dirty="0" smtClean="0">
                <a:solidFill>
                  <a:srgbClr val="C00000"/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모델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주가예측 등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)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이 있습니다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27569" y="2009753"/>
            <a:ext cx="4031873" cy="461665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지도학습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(supervised learning)</a:t>
            </a:r>
            <a:endParaRPr lang="ko-KR" altLang="en-US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567" y="5505217"/>
            <a:ext cx="11396133" cy="923330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레이블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정답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)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없이 진행되는 학습으로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 자체에서 패턴을 찾아내야 할 때 사용합니다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 marL="363530" indent="-36353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비지도학습의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대표적인 예는 군집화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(clustering)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와 차원축소가 있습니다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7567" y="5065708"/>
            <a:ext cx="4608635" cy="461665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 err="1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비지도학습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(unsupervised learning)</a:t>
            </a:r>
            <a:endParaRPr lang="ko-KR" altLang="en-US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36" y="3276376"/>
            <a:ext cx="304651" cy="483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0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서포트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벡터 머신</a:t>
            </a:r>
            <a:r>
              <a:rPr lang="en-US" altLang="ko-KR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(SVM)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9" name="Google Shape;6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63" y="1423491"/>
            <a:ext cx="8768026" cy="5199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8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머신러닝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구현 샘플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7" name="모서리가 둥근 직사각형 6">
            <a:hlinkClick r:id="rId3"/>
          </p:cNvPr>
          <p:cNvSpPr/>
          <p:nvPr/>
        </p:nvSpPr>
        <p:spPr>
          <a:xfrm>
            <a:off x="1030677" y="869678"/>
            <a:ext cx="10080845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lang="en-US" altLang="ko-KR" sz="2000" b="1" dirty="0"/>
              <a:t>https://github.com/kgpark88/ems/blob/master/ml_summary.ipynb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6"/>
          <a:stretch/>
        </p:blipFill>
        <p:spPr bwMode="auto">
          <a:xfrm>
            <a:off x="1030679" y="1461728"/>
            <a:ext cx="10080845" cy="50443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5481762" y="2180490"/>
            <a:ext cx="1380765" cy="517443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4294967295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 smtClean="0">
                <a:latin typeface="KT서체 Medium" panose="020B0600000101010101" pitchFamily="50" charset="-127"/>
                <a:ea typeface="KT서체 Medium" panose="020B0600000101010101" pitchFamily="50" charset="-127"/>
              </a:rPr>
              <a:t>감사합니다</a:t>
            </a:r>
            <a:r>
              <a:rPr lang="en-US" altLang="ko-KR" sz="6600" dirty="0" smtClean="0">
                <a:latin typeface="KT서체 Medium" panose="020B0600000101010101" pitchFamily="50" charset="-127"/>
                <a:ea typeface="KT서체 Medium" panose="020B0600000101010101" pitchFamily="50" charset="-127"/>
              </a:rPr>
              <a:t>.</a:t>
            </a:r>
            <a:endParaRPr sz="6600" dirty="0"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8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지도학습 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vs </a:t>
            </a:r>
            <a:r>
              <a:rPr lang="ko-KR" altLang="en-US" sz="3600" b="1" dirty="0" err="1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비지도학습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21" name="Google Shape;125;p22"/>
          <p:cNvSpPr txBox="1"/>
          <p:nvPr/>
        </p:nvSpPr>
        <p:spPr>
          <a:xfrm>
            <a:off x="1244600" y="2033824"/>
            <a:ext cx="4317752" cy="3675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Average"/>
              </a:rPr>
              <a:t>성별에 따른 </a:t>
            </a:r>
            <a:r>
              <a:rPr lang="en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Average"/>
              </a:rPr>
              <a:t>팁 </a:t>
            </a: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Average"/>
              </a:rPr>
              <a:t>액수</a:t>
            </a:r>
            <a:r>
              <a:rPr lang="en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Average"/>
              </a:rPr>
              <a:t>의 </a:t>
            </a:r>
            <a:r>
              <a:rPr lang="en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Average"/>
              </a:rPr>
              <a:t>크기</a:t>
            </a:r>
            <a:endParaRPr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  <a:sym typeface="Average"/>
            </a:endParaRPr>
          </a:p>
        </p:txBody>
      </p:sp>
      <p:sp>
        <p:nvSpPr>
          <p:cNvPr id="22" name="Google Shape;126;p22"/>
          <p:cNvSpPr txBox="1"/>
          <p:nvPr/>
        </p:nvSpPr>
        <p:spPr>
          <a:xfrm rot="-5400000">
            <a:off x="-275720" y="3800067"/>
            <a:ext cx="1832048" cy="6557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팁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액수</a:t>
            </a:r>
            <a:endParaRPr sz="2000" dirty="0">
              <a:latin typeface="KT서체 Light" panose="020B0600000101010101" pitchFamily="50" charset="-127"/>
              <a:ea typeface="KT서체 Light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23" name="Google Shape;127;p22"/>
          <p:cNvSpPr txBox="1"/>
          <p:nvPr/>
        </p:nvSpPr>
        <p:spPr>
          <a:xfrm>
            <a:off x="1743640" y="5769278"/>
            <a:ext cx="2604382" cy="4184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밥값</a:t>
            </a:r>
            <a:endParaRPr sz="2000" dirty="0">
              <a:latin typeface="KT서체 Light" panose="020B0600000101010101" pitchFamily="50" charset="-127"/>
              <a:ea typeface="KT서체 Light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24" name="Google Shape;129;p22"/>
          <p:cNvSpPr txBox="1"/>
          <p:nvPr/>
        </p:nvSpPr>
        <p:spPr>
          <a:xfrm>
            <a:off x="4691624" y="5626785"/>
            <a:ext cx="972016" cy="328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여성</a:t>
            </a:r>
            <a:endParaRPr sz="2000" dirty="0">
              <a:latin typeface="KT서체 Light" panose="020B0600000101010101" pitchFamily="50" charset="-127"/>
              <a:ea typeface="KT서체 Light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25" name="Google Shape;130;p22"/>
          <p:cNvSpPr txBox="1"/>
          <p:nvPr/>
        </p:nvSpPr>
        <p:spPr>
          <a:xfrm>
            <a:off x="4691624" y="5955061"/>
            <a:ext cx="972016" cy="42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남성</a:t>
            </a:r>
            <a:endParaRPr sz="2000" dirty="0">
              <a:latin typeface="KT서체 Light" panose="020B0600000101010101" pitchFamily="50" charset="-127"/>
              <a:ea typeface="KT서체 Light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2437" y="1003251"/>
            <a:ext cx="11361404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지도학습에서는 데이터가 </a:t>
            </a:r>
            <a:r>
              <a:rPr lang="ko-KR" altLang="en-US" sz="2400" b="1" spc="-80" dirty="0" err="1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레이블링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되어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있으며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,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축적된  데이터로부터 클래스를 분류 또는 미래의 값을 예측합니다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 </a:t>
            </a:r>
            <a:r>
              <a:rPr lang="ko-KR" altLang="en-US" sz="2400" b="1" spc="-80" dirty="0" err="1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비지도학습에선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데이터가 </a:t>
            </a:r>
            <a:r>
              <a:rPr lang="ko-KR" altLang="en-US" sz="2400" b="1" spc="-80" dirty="0" err="1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레이블링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되어 있지 않습니다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</a:t>
            </a:r>
            <a:endParaRPr lang="en-US" altLang="ko-KR" sz="2400" b="1" spc="-80" dirty="0">
              <a:solidFill>
                <a:srgbClr val="F27173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439624" y="5664885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39624" y="6039121"/>
            <a:ext cx="252000" cy="252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7" y="2573585"/>
            <a:ext cx="4728385" cy="306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Google Shape;115;p21"/>
          <p:cNvSpPr txBox="1"/>
          <p:nvPr/>
        </p:nvSpPr>
        <p:spPr>
          <a:xfrm>
            <a:off x="8413869" y="5769278"/>
            <a:ext cx="15996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재직 기간 (년)</a:t>
            </a:r>
            <a:endParaRPr sz="2000" dirty="0">
              <a:latin typeface="KT서체 Light" panose="020B0600000101010101" pitchFamily="50" charset="-127"/>
              <a:ea typeface="KT서체 Light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32" name="Google Shape;117;p21"/>
          <p:cNvSpPr txBox="1"/>
          <p:nvPr/>
        </p:nvSpPr>
        <p:spPr>
          <a:xfrm rot="-5400000">
            <a:off x="6114978" y="3717294"/>
            <a:ext cx="7350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KT서체 Light" panose="020B0600000101010101" pitchFamily="50" charset="-127"/>
                <a:ea typeface="KT서체 Light" panose="020B0600000101010101" pitchFamily="50" charset="-127"/>
                <a:cs typeface="Average"/>
                <a:sym typeface="Average"/>
              </a:rPr>
              <a:t>연봉</a:t>
            </a:r>
            <a:endParaRPr sz="2000" dirty="0">
              <a:latin typeface="KT서체 Light" panose="020B0600000101010101" pitchFamily="50" charset="-127"/>
              <a:ea typeface="KT서체 Light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13599" y="2033824"/>
            <a:ext cx="3907147" cy="461663"/>
          </a:xfrm>
          <a:prstGeom prst="rect">
            <a:avLst/>
          </a:prstGeom>
        </p:spPr>
        <p:txBody>
          <a:bodyPr wrap="square" lIns="0" tIns="45719" rIns="0" bIns="45719">
            <a:spAutoFit/>
          </a:bodyPr>
          <a:lstStyle/>
          <a:p>
            <a:pPr algn="ctr"/>
            <a:r>
              <a:rPr lang="ko-KR" altLang="en-US" sz="2400" b="1" spc="-80" dirty="0" err="1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패스트트랙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(Fast-track) </a:t>
            </a: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인가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?</a:t>
            </a:r>
            <a:endParaRPr lang="en-US" altLang="ko-KR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1" y="2566275"/>
            <a:ext cx="4453246" cy="322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1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ko-KR"/>
            </a:defPPr>
            <a:lvl1pPr defTabSz="68644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defRPr>
            </a:lvl1pPr>
          </a:lstStyle>
          <a:p>
            <a:r>
              <a:rPr lang="ko-KR" altLang="en-US" dirty="0" smtClean="0"/>
              <a:t>지도학습 모델 종류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28" name="Google Shape;131;p22"/>
          <p:cNvSpPr txBox="1">
            <a:spLocks/>
          </p:cNvSpPr>
          <p:nvPr/>
        </p:nvSpPr>
        <p:spPr>
          <a:xfrm>
            <a:off x="506366" y="3947896"/>
            <a:ext cx="11076034" cy="104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레이블의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값들이 이산적으로 나눠질 수 있는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문제에 사용합니다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  <a:p>
            <a:pPr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altLang="ko-KR" sz="2000" dirty="0" smtClean="0"/>
              <a:t>예) </a:t>
            </a:r>
            <a:r>
              <a:rPr lang="en" altLang="ko-KR" sz="2000" dirty="0"/>
              <a:t>밥값이 많이 나오면 남성, 적게 나오면 </a:t>
            </a:r>
            <a:r>
              <a:rPr lang="en" altLang="ko-KR" sz="2000" dirty="0" smtClean="0"/>
              <a:t>여성</a:t>
            </a:r>
          </a:p>
        </p:txBody>
      </p:sp>
      <p:sp>
        <p:nvSpPr>
          <p:cNvPr id="29" name="Google Shape;132;p22"/>
          <p:cNvSpPr txBox="1">
            <a:spLocks/>
          </p:cNvSpPr>
          <p:nvPr/>
        </p:nvSpPr>
        <p:spPr>
          <a:xfrm>
            <a:off x="506365" y="2306243"/>
            <a:ext cx="11167475" cy="135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데이터들의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패턴을 대표할 수 있는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함수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,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 예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) </a:t>
            </a:r>
            <a:r>
              <a:rPr lang="en-US" altLang="ko-KR" sz="2000" b="1" i="1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f(x) = ax + </a:t>
            </a:r>
            <a:r>
              <a:rPr lang="en-US" altLang="ko-KR" sz="2000" b="1" i="1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b</a:t>
            </a:r>
            <a:endParaRPr lang="en-US" altLang="ko-KR" sz="2000" b="1" i="1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함수의 입력은 독립변수이고 출력은 종속변수로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독립변수들에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의해 </a:t>
            </a:r>
            <a:r>
              <a:rPr lang="ko-KR" altLang="en-US" sz="2000" dirty="0" err="1">
                <a:latin typeface="KT서체 Light" panose="020B0600000101010101" pitchFamily="50" charset="-127"/>
                <a:ea typeface="KT서체 Light" panose="020B0600000101010101" pitchFamily="50" charset="-127"/>
              </a:rPr>
              <a:t>출력값이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정해집니다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  <a:endParaRPr lang="ko-KR" altLang="en-US" sz="2000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6366" y="1921999"/>
            <a:ext cx="2567034" cy="461663"/>
          </a:xfrm>
          <a:prstGeom prst="rect">
            <a:avLst/>
          </a:prstGeom>
        </p:spPr>
        <p:txBody>
          <a:bodyPr wrap="squar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모델이란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?</a:t>
            </a:r>
            <a:endParaRPr lang="en-US" altLang="ko-KR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6366" y="3522199"/>
            <a:ext cx="5657843" cy="461663"/>
          </a:xfrm>
          <a:prstGeom prst="rect">
            <a:avLst/>
          </a:prstGeom>
        </p:spPr>
        <p:txBody>
          <a:bodyPr wrap="squar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분류 </a:t>
            </a: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Classification)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06366" y="5204264"/>
            <a:ext cx="5657843" cy="461663"/>
          </a:xfrm>
          <a:prstGeom prst="rect">
            <a:avLst/>
          </a:prstGeom>
        </p:spPr>
        <p:txBody>
          <a:bodyPr wrap="squar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예측 모델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(Regression, </a:t>
            </a:r>
            <a:r>
              <a:rPr lang="ko-KR" altLang="en-US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회귀모델</a:t>
            </a:r>
            <a:r>
              <a:rPr lang="en-US" altLang="ko-KR" sz="2400" b="1" spc="-80" dirty="0" smtClean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)</a:t>
            </a:r>
            <a:endParaRPr lang="en-US" altLang="ko-KR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</a:endParaRPr>
          </a:p>
        </p:txBody>
      </p:sp>
      <p:sp>
        <p:nvSpPr>
          <p:cNvPr id="37" name="Google Shape;131;p22"/>
          <p:cNvSpPr txBox="1">
            <a:spLocks/>
          </p:cNvSpPr>
          <p:nvPr/>
        </p:nvSpPr>
        <p:spPr>
          <a:xfrm>
            <a:off x="506366" y="5614146"/>
            <a:ext cx="11076034" cy="1129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레이블의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값들이 연속적인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문제에 사용합니다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  <a:endParaRPr lang="en-US" altLang="ko-KR" sz="2000" dirty="0"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예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)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밥값이 많이 나올수록</a:t>
            </a:r>
            <a:r>
              <a:rPr lang="en-US" altLang="ko-KR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ko-KR" altLang="en-US" sz="2000" dirty="0">
                <a:latin typeface="KT서체 Light" panose="020B0600000101010101" pitchFamily="50" charset="-127"/>
                <a:ea typeface="KT서체 Light" panose="020B0600000101010101" pitchFamily="50" charset="-127"/>
              </a:rPr>
              <a:t>팁의 크기도 계속 </a:t>
            </a:r>
            <a:r>
              <a:rPr lang="ko-KR" altLang="en-US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커진다</a:t>
            </a:r>
            <a:r>
              <a:rPr lang="en-US" altLang="ko-KR" sz="2000" dirty="0" smtClean="0">
                <a:latin typeface="KT서체 Light" panose="020B0600000101010101" pitchFamily="50" charset="-127"/>
                <a:ea typeface="KT서체 Light" panose="020B0600000101010101" pitchFamily="50" charset="-127"/>
              </a:rPr>
              <a:t>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12437" y="1003251"/>
            <a:ext cx="11361404" cy="461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모델은 데이터들의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패턴을 대표할 수 있는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함수로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,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입력을 독립변수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출력을 종속변수라고 </a:t>
            </a:r>
            <a:r>
              <a:rPr lang="ko-KR" altLang="en-US" sz="2400" b="1" spc="-80" dirty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합니다</a:t>
            </a:r>
            <a:r>
              <a:rPr lang="en-US" altLang="ko-KR" sz="2400" b="1" spc="-80" dirty="0" smtClean="0">
                <a:solidFill>
                  <a:srgbClr val="F27173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920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지도학습 모델 종류</a:t>
            </a: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20" name="Google Shape;139;p23"/>
          <p:cNvSpPr txBox="1"/>
          <p:nvPr/>
        </p:nvSpPr>
        <p:spPr>
          <a:xfrm>
            <a:off x="2181497" y="5483927"/>
            <a:ext cx="2375784" cy="8801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C0000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예측</a:t>
            </a:r>
            <a:r>
              <a:rPr lang="en" sz="2000" b="1" dirty="0" smtClean="0">
                <a:solidFill>
                  <a:srgbClr val="C0000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 모델(</a:t>
            </a:r>
            <a:r>
              <a:rPr lang="ko-KR" altLang="en-US" sz="2000" b="1" dirty="0" smtClean="0">
                <a:solidFill>
                  <a:srgbClr val="C0000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회귀 모델</a:t>
            </a:r>
            <a:r>
              <a:rPr lang="en-US" altLang="ko-KR" sz="2000" b="1" dirty="0" smtClean="0">
                <a:solidFill>
                  <a:srgbClr val="C0000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)</a:t>
            </a:r>
            <a:endParaRPr sz="2000" b="1" dirty="0" smtClean="0">
              <a:solidFill>
                <a:srgbClr val="C0000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Average"/>
              <a:sym typeface="Averag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C0000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팁의 크기를 예측</a:t>
            </a:r>
            <a:endParaRPr sz="2000" b="1" dirty="0" smtClean="0">
              <a:solidFill>
                <a:srgbClr val="C0000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Average"/>
              <a:sym typeface="Averag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C0000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21" name="Google Shape;140;p23"/>
          <p:cNvSpPr txBox="1"/>
          <p:nvPr/>
        </p:nvSpPr>
        <p:spPr>
          <a:xfrm>
            <a:off x="4734956" y="5483924"/>
            <a:ext cx="2267400" cy="8801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0000FF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분류 </a:t>
            </a:r>
            <a:r>
              <a:rPr lang="en" sz="2000" b="1" dirty="0">
                <a:solidFill>
                  <a:srgbClr val="0000FF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모델</a:t>
            </a:r>
            <a:endParaRPr sz="2000" b="1" dirty="0">
              <a:solidFill>
                <a:srgbClr val="0000FF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FF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Average"/>
                <a:sym typeface="Average"/>
              </a:rPr>
              <a:t>손님의 성별을 예측</a:t>
            </a:r>
            <a:endParaRPr sz="2000" b="1" dirty="0">
              <a:solidFill>
                <a:srgbClr val="0000FF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Average"/>
              <a:sym typeface="Average"/>
            </a:endParaRPr>
          </a:p>
        </p:txBody>
      </p:sp>
      <p:pic>
        <p:nvPicPr>
          <p:cNvPr id="23" name="Picture 2" descr="Seaborn | Regression Plot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02" y="1288752"/>
            <a:ext cx="8885269" cy="40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3624933" y="1467779"/>
            <a:ext cx="893604" cy="3978728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78067" y="1467779"/>
            <a:ext cx="1291669" cy="3978728"/>
          </a:xfrm>
          <a:prstGeom prst="roundRect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지도학습 </a:t>
            </a:r>
            <a:r>
              <a:rPr lang="ko-KR" altLang="en-US" sz="3600" b="1" dirty="0" err="1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데이터셋</a:t>
            </a:r>
            <a:r>
              <a:rPr lang="ko-KR" altLang="en-US" sz="3600" b="1" dirty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구조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23" name="Picture 2" descr="Seaborn | Regression Plot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97" y="1836656"/>
            <a:ext cx="8885269" cy="40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144114" y="2015683"/>
            <a:ext cx="893604" cy="397872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44996" y="2015683"/>
            <a:ext cx="1291669" cy="3978728"/>
          </a:xfrm>
          <a:prstGeom prst="roundRect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48;p24"/>
          <p:cNvSpPr txBox="1"/>
          <p:nvPr/>
        </p:nvSpPr>
        <p:spPr>
          <a:xfrm>
            <a:off x="59643" y="3116868"/>
            <a:ext cx="1764396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각 </a:t>
            </a:r>
            <a:r>
              <a:rPr lang="ko-KR" altLang="en-US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행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(</a:t>
            </a:r>
            <a:r>
              <a:rPr lang="en-US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row)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을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예제(Example)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데이터</a:t>
            </a:r>
            <a:r>
              <a:rPr lang="en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라고 </a:t>
            </a:r>
            <a:endParaRPr lang="en" sz="2000" dirty="0" smtClean="0">
              <a:solidFill>
                <a:srgbClr val="00B0F0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Average"/>
              <a:sym typeface="Averag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합니다</a:t>
            </a:r>
            <a:r>
              <a:rPr lang="en-US" altLang="ko-KR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.</a:t>
            </a:r>
            <a:endParaRPr sz="2000" dirty="0">
              <a:solidFill>
                <a:srgbClr val="00B0F0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12" name="Google Shape;149;p24"/>
          <p:cNvSpPr/>
          <p:nvPr/>
        </p:nvSpPr>
        <p:spPr>
          <a:xfrm>
            <a:off x="1697897" y="2761221"/>
            <a:ext cx="413700" cy="3154932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1;p24"/>
          <p:cNvSpPr txBox="1"/>
          <p:nvPr/>
        </p:nvSpPr>
        <p:spPr>
          <a:xfrm>
            <a:off x="3668550" y="1147277"/>
            <a:ext cx="5771361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각</a:t>
            </a:r>
            <a:r>
              <a:rPr lang="ko-KR" altLang="en-US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 열</a:t>
            </a:r>
            <a:r>
              <a:rPr lang="en-US" altLang="ko-KR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(column)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을 </a:t>
            </a:r>
            <a:r>
              <a:rPr lang="en" sz="2000" dirty="0" smtClean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특징/</a:t>
            </a:r>
            <a:r>
              <a:rPr lang="ko-KR" altLang="en-US" sz="2000" dirty="0" smtClean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속성</a:t>
            </a:r>
            <a:r>
              <a:rPr lang="en" sz="2000" dirty="0" smtClean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(</a:t>
            </a:r>
            <a:r>
              <a:rPr lang="en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feature) </a:t>
            </a:r>
            <a:r>
              <a:rPr lang="ko-KR" altLang="en-US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이라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고 </a:t>
            </a:r>
            <a:r>
              <a:rPr lang="ko-KR" altLang="en-US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합니다</a:t>
            </a:r>
            <a:r>
              <a:rPr lang="en-US" altLang="ko-KR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.</a:t>
            </a:r>
            <a:endParaRPr sz="2000" dirty="0">
              <a:solidFill>
                <a:srgbClr val="00B0F0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Average"/>
              <a:sym typeface="Average"/>
            </a:endParaRPr>
          </a:p>
        </p:txBody>
      </p:sp>
      <p:sp>
        <p:nvSpPr>
          <p:cNvPr id="14" name="Google Shape;153;p24"/>
          <p:cNvSpPr txBox="1"/>
          <p:nvPr/>
        </p:nvSpPr>
        <p:spPr>
          <a:xfrm>
            <a:off x="2399548" y="6304901"/>
            <a:ext cx="6614274" cy="31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데이터 </a:t>
            </a:r>
            <a:r>
              <a:rPr lang="ko-KR" altLang="en-US" sz="2000" dirty="0" err="1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컬</a:t>
            </a:r>
            <a:r>
              <a:rPr lang="ko-KR" altLang="en-US" sz="2000" dirty="0" err="1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럼</a:t>
            </a:r>
            <a:r>
              <a:rPr lang="en-US" altLang="ko-KR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(column)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중에 </a:t>
            </a:r>
            <a:r>
              <a:rPr lang="en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하나를 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선택해서 </a:t>
            </a:r>
            <a:r>
              <a:rPr lang="en" sz="2000" dirty="0">
                <a:solidFill>
                  <a:srgbClr val="C0000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레이블</a:t>
            </a:r>
            <a:r>
              <a:rPr lang="en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로 </a:t>
            </a:r>
            <a:r>
              <a:rPr lang="en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사용</a:t>
            </a:r>
            <a:r>
              <a:rPr lang="ko-KR" altLang="en-US" sz="2000" dirty="0" smtClean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합니다</a:t>
            </a:r>
            <a:r>
              <a:rPr lang="en-US" altLang="ko-KR" sz="2000" dirty="0">
                <a:solidFill>
                  <a:srgbClr val="00B0F0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Average"/>
                <a:sym typeface="Average"/>
              </a:rPr>
              <a:t>.</a:t>
            </a:r>
            <a:endParaRPr sz="2000" dirty="0">
              <a:solidFill>
                <a:srgbClr val="00B0F0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Average"/>
              <a:sym typeface="Average"/>
            </a:endParaRPr>
          </a:p>
        </p:txBody>
      </p:sp>
      <p:cxnSp>
        <p:nvCxnSpPr>
          <p:cNvPr id="15" name="Google Shape;152;p24"/>
          <p:cNvCxnSpPr/>
          <p:nvPr/>
        </p:nvCxnSpPr>
        <p:spPr>
          <a:xfrm>
            <a:off x="5124229" y="5953750"/>
            <a:ext cx="0" cy="432000"/>
          </a:xfrm>
          <a:prstGeom prst="straightConnector1">
            <a:avLst/>
          </a:prstGeom>
          <a:noFill/>
          <a:ln w="508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Google Shape;150;p24"/>
          <p:cNvSpPr/>
          <p:nvPr/>
        </p:nvSpPr>
        <p:spPr>
          <a:xfrm rot="5400000">
            <a:off x="6521973" y="-2138715"/>
            <a:ext cx="570298" cy="8023342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39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1.daumcdn.net/cfile/tistory/9951E5445AAE1BE0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7" y="2070939"/>
            <a:ext cx="9929832" cy="30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데이터셋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 분리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5591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모델</a:t>
            </a:r>
            <a:r>
              <a:rPr lang="en-US" altLang="ko-KR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 </a:t>
            </a:r>
            <a:r>
              <a:rPr lang="ko-KR" altLang="en-US" sz="3600" b="1" dirty="0" smtClean="0">
                <a:solidFill>
                  <a:srgbClr val="00C0AA"/>
                </a:solidFill>
                <a:latin typeface="KT서체 Medium" panose="020B0600000101010101" pitchFamily="50" charset="-127"/>
                <a:ea typeface="KT서체 Medium" panose="020B0600000101010101" pitchFamily="50" charset="-127"/>
                <a:cs typeface="+mn-cs"/>
              </a:rPr>
              <a:t>선택</a:t>
            </a:r>
            <a:endParaRPr lang="en-US" altLang="ko-KR" sz="3600" b="1" dirty="0">
              <a:solidFill>
                <a:srgbClr val="00C0AA"/>
              </a:solidFill>
              <a:latin typeface="KT서체 Medium" panose="020B0600000101010101" pitchFamily="50" charset="-127"/>
              <a:ea typeface="KT서체 Medium" panose="020B0600000101010101" pitchFamily="50" charset="-127"/>
              <a:cs typeface="+mn-cs"/>
            </a:endParaRPr>
          </a:p>
        </p:txBody>
      </p:sp>
      <p:sp>
        <p:nvSpPr>
          <p:cNvPr id="2" name="AutoShape 2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224367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web-dev.kite.com/wp-content/uploads/2019/08/3-lines-of-code.jpg"/>
          <p:cNvSpPr>
            <a:spLocks noChangeAspect="1" noChangeArrowheads="1"/>
          </p:cNvSpPr>
          <p:nvPr/>
        </p:nvSpPr>
        <p:spPr bwMode="auto">
          <a:xfrm>
            <a:off x="427567" y="7940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5" y="1425042"/>
            <a:ext cx="3651251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" name="직사각형 2047"/>
          <p:cNvSpPr/>
          <p:nvPr/>
        </p:nvSpPr>
        <p:spPr>
          <a:xfrm>
            <a:off x="2344986" y="974225"/>
            <a:ext cx="955391" cy="51706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데이터</a:t>
            </a:r>
            <a:endParaRPr lang="en-US" altLang="ko-KR" sz="2400" b="1" spc="-80" dirty="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  <a:cs typeface="Malgun Gothic"/>
              <a:sym typeface="Montserrat"/>
            </a:endParaRPr>
          </a:p>
        </p:txBody>
      </p:sp>
      <p:sp>
        <p:nvSpPr>
          <p:cNvPr id="2049" name="직사각형 2048"/>
          <p:cNvSpPr/>
          <p:nvPr/>
        </p:nvSpPr>
        <p:spPr>
          <a:xfrm>
            <a:off x="6963336" y="974225"/>
            <a:ext cx="2316981" cy="5170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좋은 모델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(Model)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01" y="1279925"/>
            <a:ext cx="3651251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직사각형 2051"/>
          <p:cNvSpPr/>
          <p:nvPr/>
        </p:nvSpPr>
        <p:spPr>
          <a:xfrm>
            <a:off x="1549896" y="3773888"/>
            <a:ext cx="2675520" cy="517064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marL="63498">
              <a:lnSpc>
                <a:spcPct val="115000"/>
              </a:lnSpc>
              <a:buClr>
                <a:srgbClr val="434343"/>
              </a:buClr>
              <a:buSzPts val="2600"/>
            </a:pPr>
            <a:r>
              <a:rPr lang="ko-KR" altLang="en-US" sz="2400" b="1" spc="-80" dirty="0" err="1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과적합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(Overfitting) </a:t>
            </a:r>
          </a:p>
        </p:txBody>
      </p:sp>
      <p:sp>
        <p:nvSpPr>
          <p:cNvPr id="110" name="Google Shape;539;p56"/>
          <p:cNvSpPr txBox="1"/>
          <p:nvPr/>
        </p:nvSpPr>
        <p:spPr>
          <a:xfrm>
            <a:off x="2481201" y="2617039"/>
            <a:ext cx="645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algn="ctr"/>
            <a:r>
              <a:rPr lang="en" b="1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5" y="4352925"/>
            <a:ext cx="3651251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4" name="직사각형 2053"/>
          <p:cNvSpPr/>
          <p:nvPr/>
        </p:nvSpPr>
        <p:spPr>
          <a:xfrm>
            <a:off x="6998107" y="3789968"/>
            <a:ext cx="3036088" cy="51706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marL="63498">
              <a:lnSpc>
                <a:spcPct val="115000"/>
              </a:lnSpc>
              <a:spcAft>
                <a:spcPts val="1600"/>
              </a:spcAft>
              <a:buClr>
                <a:srgbClr val="434343"/>
              </a:buClr>
              <a:buSzPts val="2600"/>
            </a:pPr>
            <a:r>
              <a:rPr lang="ko-KR" altLang="en-US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과소적합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(</a:t>
            </a:r>
            <a:r>
              <a:rPr lang="en-US" altLang="ko-KR" sz="2400" b="1" spc="-80" dirty="0" err="1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Underfitting</a:t>
            </a:r>
            <a:r>
              <a:rPr lang="en-US" altLang="ko-KR" sz="2400" b="1" spc="-80" dirty="0">
                <a:solidFill>
                  <a:srgbClr val="0070C0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  <a:sym typeface="Montserrat"/>
              </a:rPr>
              <a:t>)</a:t>
            </a:r>
          </a:p>
        </p:txBody>
      </p:sp>
      <p:pic>
        <p:nvPicPr>
          <p:cNvPr id="205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45" y="4288631"/>
            <a:ext cx="3651251" cy="263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prstClr val="white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10687</TotalTime>
  <Words>1966</Words>
  <Application>Microsoft Office PowerPoint</Application>
  <PresentationFormat>사용자 지정</PresentationFormat>
  <Paragraphs>478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50" baseType="lpstr">
      <vt:lpstr>굴림</vt:lpstr>
      <vt:lpstr>Arial</vt:lpstr>
      <vt:lpstr>Barlow Light</vt:lpstr>
      <vt:lpstr>Raleway SemiBold</vt:lpstr>
      <vt:lpstr>Consolas</vt:lpstr>
      <vt:lpstr>KT서체 Bold</vt:lpstr>
      <vt:lpstr>맑은 고딕</vt:lpstr>
      <vt:lpstr>KT서체 Light</vt:lpstr>
      <vt:lpstr>KT서체 Medium</vt:lpstr>
      <vt:lpstr>Raleway</vt:lpstr>
      <vt:lpstr>Wingdings</vt:lpstr>
      <vt:lpstr>Average</vt:lpstr>
      <vt:lpstr>Overpass</vt:lpstr>
      <vt:lpstr>Roboto</vt:lpstr>
      <vt:lpstr>Montserrat</vt:lpstr>
      <vt:lpstr>Office 테마</vt:lpstr>
      <vt:lpstr>Gaoler template</vt:lpstr>
      <vt:lpstr>1_Gaoler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danny</cp:lastModifiedBy>
  <cp:revision>797</cp:revision>
  <dcterms:created xsi:type="dcterms:W3CDTF">2018-11-29T00:41:06Z</dcterms:created>
  <dcterms:modified xsi:type="dcterms:W3CDTF">2020-10-15T07:25:25Z</dcterms:modified>
</cp:coreProperties>
</file>